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20" r:id="rId3"/>
  </p:sldMasterIdLst>
  <p:notesMasterIdLst>
    <p:notesMasterId r:id="rId15"/>
  </p:notesMasterIdLst>
  <p:sldIdLst>
    <p:sldId id="257" r:id="rId4"/>
    <p:sldId id="259" r:id="rId5"/>
    <p:sldId id="278" r:id="rId6"/>
    <p:sldId id="274" r:id="rId7"/>
    <p:sldId id="269" r:id="rId8"/>
    <p:sldId id="267" r:id="rId9"/>
    <p:sldId id="265" r:id="rId10"/>
    <p:sldId id="266" r:id="rId11"/>
    <p:sldId id="281" r:id="rId12"/>
    <p:sldId id="276" r:id="rId13"/>
    <p:sldId id="279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E292"/>
    <a:srgbClr val="FFB7B7"/>
    <a:srgbClr val="FF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45" autoAdjust="0"/>
    <p:restoredTop sz="94660"/>
  </p:normalViewPr>
  <p:slideViewPr>
    <p:cSldViewPr showGuides="1">
      <p:cViewPr varScale="1">
        <p:scale>
          <a:sx n="68" d="100"/>
          <a:sy n="68" d="100"/>
        </p:scale>
        <p:origin x="1638" y="72"/>
      </p:cViewPr>
      <p:guideLst>
        <p:guide orient="horz" pos="2160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DF761-9C3C-4504-AF73-DDB57499869F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6F898-9A27-4403-BA97-B818AF6361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050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7DF431-11CC-4B6A-9ACD-B693558E7309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852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7DF431-11CC-4B6A-9ACD-B693558E7309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312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7DF431-11CC-4B6A-9ACD-B693558E730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221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7DF431-11CC-4B6A-9ACD-B693558E730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468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DF431-11CC-4B6A-9ACD-B693558E7309}" type="slidenum">
              <a:rPr lang="de-DE" smtClean="0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24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DF431-11CC-4B6A-9ACD-B693558E7309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08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7DF431-11CC-4B6A-9ACD-B693558E730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916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DF431-11CC-4B6A-9ACD-B693558E7309}" type="slidenum">
              <a:rPr lang="de-DE" smtClean="0">
                <a:solidFill>
                  <a:prstClr val="black"/>
                </a:solidFill>
              </a:rPr>
              <a:pPr/>
              <a:t>10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307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DF431-11CC-4B6A-9ACD-B693558E7309}" type="slidenum">
              <a:rPr lang="de-DE" smtClean="0">
                <a:solidFill>
                  <a:prstClr val="black"/>
                </a:solidFill>
              </a:rPr>
              <a:pPr/>
              <a:t>11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159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3CA5E-8DE3-41AF-A49F-1893922A45B5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0A58-7EED-4102-906D-48A6112B72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6734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3CA5E-8DE3-41AF-A49F-1893922A45B5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0A58-7EED-4102-906D-48A6112B72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5420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3CA5E-8DE3-41AF-A49F-1893922A45B5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0A58-7EED-4102-906D-48A6112B72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8524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6E8D2-942E-46D6-B355-7C67A09D8E31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40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BFADD-3144-4005-AB13-3E502E017C68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500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3FB41-470C-4050-AD38-202AE934FF44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47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704DF-6191-42ED-8B47-B317E8820BBA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096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7FF1D-A8CB-4F2F-8584-2CC886B75D45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856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4570C-3748-4275-A587-29A0308CFC53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458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2C966-F8DD-49F0-AF2F-BA779E572198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479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4057E-2D4B-44CC-B450-F40F22932879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861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3CA5E-8DE3-41AF-A49F-1893922A45B5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0A58-7EED-4102-906D-48A6112B72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226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8C8D3-BFE5-4D0D-AF75-3DE0F80C94F6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803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509EE-3865-4F92-AFC1-F5B08C91ED29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348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82D1E-2287-4FAD-8E6E-0A04CE1D4982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699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4" name="Text Box 8"/>
          <p:cNvSpPr txBox="1">
            <a:spLocks noChangeArrowheads="1"/>
          </p:cNvSpPr>
          <p:nvPr userDrawn="1"/>
        </p:nvSpPr>
        <p:spPr bwMode="auto">
          <a:xfrm>
            <a:off x="0" y="0"/>
            <a:ext cx="28432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dirty="0">
                <a:solidFill>
                  <a:srgbClr val="FFFFFF"/>
                </a:solidFill>
              </a:rPr>
              <a:t>evtl. zweites Logo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Amt / Person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Titel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- </a:t>
            </a:r>
            <a:fld id="{0B2A4989-8AF7-4751-95ED-91CE53E0BDEF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r>
              <a:rPr lang="de-DE">
                <a:solidFill>
                  <a:srgbClr val="000000"/>
                </a:solidFill>
              </a:rPr>
              <a:t> -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345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497363"/>
          </a:xfrm>
          <a:prstGeom prst="rect">
            <a:avLst/>
          </a:prstGeom>
        </p:spPr>
        <p:txBody>
          <a:bodyPr/>
          <a:lstStyle>
            <a:lvl2pPr marL="742950" indent="-285750">
              <a:buFont typeface="Arial" panose="020B0604020202020204" pitchFamily="34" charset="0"/>
              <a:buChar char="•"/>
              <a:defRPr sz="2800" baseline="0"/>
            </a:lvl2pPr>
            <a:lvl3pPr>
              <a:defRPr sz="2400"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Amt / Person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Titel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- </a:t>
            </a:r>
            <a:fld id="{6416A951-40D7-4BC7-9CD4-481C9F0F9E86}" type="slidenum">
              <a:rPr lang="de-DE">
                <a:solidFill>
                  <a:srgbClr val="000000"/>
                </a:solidFill>
              </a:rPr>
              <a:pPr/>
              <a:t>‹Nr.›</a:t>
            </a:fld>
            <a:r>
              <a:rPr lang="de-DE">
                <a:solidFill>
                  <a:srgbClr val="000000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4341995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268760"/>
            <a:ext cx="7772400" cy="1080120"/>
          </a:xfrm>
        </p:spPr>
        <p:txBody>
          <a:bodyPr anchor="t"/>
          <a:lstStyle>
            <a:lvl1pPr algn="ctr">
              <a:defRPr sz="3200" b="0" cap="none" baseline="0"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3568" y="2492897"/>
            <a:ext cx="7772400" cy="3600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Amt / Person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Titel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- </a:t>
            </a:r>
            <a:fld id="{89997634-953C-470B-9A5A-C5B9286CF6C7}" type="slidenum">
              <a:rPr lang="de-DE">
                <a:solidFill>
                  <a:srgbClr val="000000"/>
                </a:solidFill>
              </a:rPr>
              <a:pPr/>
              <a:t>‹Nr.›</a:t>
            </a:fld>
            <a:r>
              <a:rPr lang="de-DE">
                <a:solidFill>
                  <a:srgbClr val="000000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1150260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10952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5" y="1700808"/>
            <a:ext cx="4040188" cy="85578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1" y="2564904"/>
            <a:ext cx="4040188" cy="356125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>
              <a:defRPr sz="1600"/>
            </a:lvl3pPr>
            <a:lvl4pPr marL="1600200" indent="-228600">
              <a:buFont typeface="Arial" panose="020B0604020202020204" pitchFamily="34" charset="0"/>
              <a:buChar char="•"/>
              <a:defRPr sz="1400"/>
            </a:lvl4pPr>
            <a:lvl5pPr marL="2057400" indent="-228600">
              <a:buFont typeface="Arial" panose="020B0604020202020204" pitchFamily="34" charset="0"/>
              <a:buChar char="•"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010" y="1700808"/>
            <a:ext cx="4041775" cy="864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Amt / Person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Titel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- </a:t>
            </a:r>
            <a:fld id="{E784AFB1-E866-4F7D-A362-83036C3A9875}" type="slidenum">
              <a:rPr lang="de-DE">
                <a:solidFill>
                  <a:srgbClr val="000000"/>
                </a:solidFill>
              </a:rPr>
              <a:pPr/>
              <a:t>‹Nr.›</a:t>
            </a:fld>
            <a:r>
              <a:rPr lang="de-DE">
                <a:solidFill>
                  <a:srgbClr val="000000"/>
                </a:solidFill>
              </a:rPr>
              <a:t> -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13"/>
          </p:nvPr>
        </p:nvSpPr>
        <p:spPr>
          <a:xfrm>
            <a:off x="4636269" y="2564905"/>
            <a:ext cx="4040188" cy="356125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>
              <a:defRPr sz="1600"/>
            </a:lvl3pPr>
            <a:lvl4pPr marL="1600200" indent="-228600">
              <a:buFont typeface="Arial" panose="020B0604020202020204" pitchFamily="34" charset="0"/>
              <a:buChar char="•"/>
              <a:defRPr sz="1400"/>
            </a:lvl4pPr>
            <a:lvl5pPr marL="2057400" indent="-228600">
              <a:buFont typeface="Arial" panose="020B0604020202020204" pitchFamily="34" charset="0"/>
              <a:buChar char="•"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39187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998984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060849"/>
            <a:ext cx="4038600" cy="406531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Amt / Person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Titel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- </a:t>
            </a:r>
            <a:fld id="{0C03FDCB-CD7A-41E1-A81F-6E2DD47A5425}" type="slidenum">
              <a:rPr lang="de-DE">
                <a:solidFill>
                  <a:srgbClr val="000000"/>
                </a:solidFill>
              </a:rPr>
              <a:pPr/>
              <a:t>‹Nr.›</a:t>
            </a:fld>
            <a:r>
              <a:rPr lang="de-DE">
                <a:solidFill>
                  <a:srgbClr val="000000"/>
                </a:solidFill>
              </a:rPr>
              <a:t> -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/>
          </p:nvPr>
        </p:nvSpPr>
        <p:spPr>
          <a:xfrm>
            <a:off x="539552" y="2060849"/>
            <a:ext cx="4038600" cy="406531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35490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10952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5" y="1700808"/>
            <a:ext cx="4040188" cy="85578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010" y="1700808"/>
            <a:ext cx="4041775" cy="864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564905"/>
            <a:ext cx="4041775" cy="356125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Amt / Person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Titel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- </a:t>
            </a:r>
            <a:fld id="{E784AFB1-E866-4F7D-A362-83036C3A9875}" type="slidenum">
              <a:rPr lang="de-DE">
                <a:solidFill>
                  <a:srgbClr val="000000"/>
                </a:solidFill>
              </a:rPr>
              <a:pPr/>
              <a:t>‹Nr.›</a:t>
            </a:fld>
            <a:r>
              <a:rPr lang="de-DE">
                <a:solidFill>
                  <a:srgbClr val="000000"/>
                </a:solidFill>
              </a:rPr>
              <a:t> -</a:t>
            </a:r>
          </a:p>
        </p:txBody>
      </p:sp>
      <p:sp>
        <p:nvSpPr>
          <p:cNvPr id="10" name="Inhaltsplatzhalter 5"/>
          <p:cNvSpPr>
            <a:spLocks noGrp="1"/>
          </p:cNvSpPr>
          <p:nvPr>
            <p:ph sz="quarter" idx="13"/>
          </p:nvPr>
        </p:nvSpPr>
        <p:spPr>
          <a:xfrm>
            <a:off x="467545" y="2564905"/>
            <a:ext cx="4041775" cy="356125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0142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80920" cy="710952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010" y="1700809"/>
            <a:ext cx="4104454" cy="83410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564904"/>
            <a:ext cx="4103438" cy="356125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>
              <a:defRPr sz="1600"/>
            </a:lvl3pPr>
            <a:lvl4pPr marL="1600200" indent="-228600">
              <a:buFont typeface="Arial" panose="020B0604020202020204" pitchFamily="34" charset="0"/>
              <a:buChar char="•"/>
              <a:defRPr sz="1400"/>
            </a:lvl4pPr>
            <a:lvl5pPr marL="2057400" indent="-228600">
              <a:buFont typeface="Arial" panose="020B0604020202020204" pitchFamily="34" charset="0"/>
              <a:buChar char="•"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Amt / Person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Titel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- </a:t>
            </a:r>
            <a:fld id="{E784AFB1-E866-4F7D-A362-83036C3A9875}" type="slidenum">
              <a:rPr lang="de-DE">
                <a:solidFill>
                  <a:srgbClr val="000000"/>
                </a:solidFill>
              </a:rPr>
              <a:pPr/>
              <a:t>‹Nr.›</a:t>
            </a:fld>
            <a:r>
              <a:rPr lang="de-DE">
                <a:solidFill>
                  <a:srgbClr val="000000"/>
                </a:solidFill>
              </a:rPr>
              <a:t> -</a:t>
            </a:r>
          </a:p>
        </p:txBody>
      </p:sp>
      <p:sp>
        <p:nvSpPr>
          <p:cNvPr id="10" name="Bildplatzhalter 2"/>
          <p:cNvSpPr>
            <a:spLocks noGrp="1"/>
          </p:cNvSpPr>
          <p:nvPr>
            <p:ph type="pic" idx="13"/>
          </p:nvPr>
        </p:nvSpPr>
        <p:spPr>
          <a:xfrm>
            <a:off x="467544" y="2564905"/>
            <a:ext cx="4104456" cy="35283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467545" y="1700809"/>
            <a:ext cx="4104456" cy="83410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1108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3CA5E-8DE3-41AF-A49F-1893922A45B5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0A58-7EED-4102-906D-48A6112B72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06628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10952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010" y="1700809"/>
            <a:ext cx="4041775" cy="83410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564904"/>
            <a:ext cx="4041775" cy="356125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Amt / Person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Titel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- </a:t>
            </a:r>
            <a:fld id="{E784AFB1-E866-4F7D-A362-83036C3A9875}" type="slidenum">
              <a:rPr lang="de-DE">
                <a:solidFill>
                  <a:srgbClr val="000000"/>
                </a:solidFill>
              </a:rPr>
              <a:pPr/>
              <a:t>‹Nr.›</a:t>
            </a:fld>
            <a:r>
              <a:rPr lang="de-DE">
                <a:solidFill>
                  <a:srgbClr val="000000"/>
                </a:solidFill>
              </a:rPr>
              <a:t> -</a:t>
            </a:r>
          </a:p>
        </p:txBody>
      </p:sp>
      <p:sp>
        <p:nvSpPr>
          <p:cNvPr id="10" name="Bildplatzhalter 2"/>
          <p:cNvSpPr>
            <a:spLocks noGrp="1"/>
          </p:cNvSpPr>
          <p:nvPr>
            <p:ph type="pic" idx="13"/>
          </p:nvPr>
        </p:nvSpPr>
        <p:spPr>
          <a:xfrm>
            <a:off x="467544" y="2564905"/>
            <a:ext cx="4104456" cy="35283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467545" y="1700809"/>
            <a:ext cx="4104456" cy="83410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872497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10952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010" y="1700809"/>
            <a:ext cx="4041775" cy="83410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Amt / Person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Titel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- </a:t>
            </a:r>
            <a:fld id="{E784AFB1-E866-4F7D-A362-83036C3A9875}" type="slidenum">
              <a:rPr lang="de-DE">
                <a:solidFill>
                  <a:srgbClr val="000000"/>
                </a:solidFill>
              </a:rPr>
              <a:pPr/>
              <a:t>‹Nr.›</a:t>
            </a:fld>
            <a:r>
              <a:rPr lang="de-DE">
                <a:solidFill>
                  <a:srgbClr val="000000"/>
                </a:solidFill>
              </a:rPr>
              <a:t> -</a:t>
            </a:r>
          </a:p>
        </p:txBody>
      </p:sp>
      <p:sp>
        <p:nvSpPr>
          <p:cNvPr id="10" name="Bildplatzhalter 2"/>
          <p:cNvSpPr>
            <a:spLocks noGrp="1"/>
          </p:cNvSpPr>
          <p:nvPr>
            <p:ph type="pic" idx="13"/>
          </p:nvPr>
        </p:nvSpPr>
        <p:spPr>
          <a:xfrm>
            <a:off x="467544" y="2564905"/>
            <a:ext cx="4104456" cy="35283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467545" y="1700809"/>
            <a:ext cx="4104456" cy="83410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Bildplatzhalter 2"/>
          <p:cNvSpPr>
            <a:spLocks noGrp="1"/>
          </p:cNvSpPr>
          <p:nvPr>
            <p:ph type="pic" idx="15"/>
          </p:nvPr>
        </p:nvSpPr>
        <p:spPr>
          <a:xfrm>
            <a:off x="4644008" y="2564905"/>
            <a:ext cx="4104456" cy="35283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65343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10952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010" y="5301209"/>
            <a:ext cx="4041775" cy="83410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Amt / Person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Titel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- </a:t>
            </a:r>
            <a:fld id="{E784AFB1-E866-4F7D-A362-83036C3A9875}" type="slidenum">
              <a:rPr lang="de-DE">
                <a:solidFill>
                  <a:srgbClr val="000000"/>
                </a:solidFill>
              </a:rPr>
              <a:pPr/>
              <a:t>‹Nr.›</a:t>
            </a:fld>
            <a:r>
              <a:rPr lang="de-DE">
                <a:solidFill>
                  <a:srgbClr val="000000"/>
                </a:solidFill>
              </a:rPr>
              <a:t> -</a:t>
            </a:r>
          </a:p>
        </p:txBody>
      </p:sp>
      <p:sp>
        <p:nvSpPr>
          <p:cNvPr id="10" name="Bildplatzhalter 2"/>
          <p:cNvSpPr>
            <a:spLocks noGrp="1"/>
          </p:cNvSpPr>
          <p:nvPr>
            <p:ph type="pic" idx="13"/>
          </p:nvPr>
        </p:nvSpPr>
        <p:spPr>
          <a:xfrm>
            <a:off x="467544" y="1700809"/>
            <a:ext cx="4104456" cy="35283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467545" y="5301209"/>
            <a:ext cx="4104456" cy="83410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Bildplatzhalter 2"/>
          <p:cNvSpPr>
            <a:spLocks noGrp="1"/>
          </p:cNvSpPr>
          <p:nvPr>
            <p:ph type="pic" idx="15"/>
          </p:nvPr>
        </p:nvSpPr>
        <p:spPr>
          <a:xfrm>
            <a:off x="4644008" y="1700809"/>
            <a:ext cx="4104456" cy="35283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0385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10952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010" y="1700809"/>
            <a:ext cx="4041775" cy="4392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Amt / Person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Titel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- </a:t>
            </a:r>
            <a:fld id="{E784AFB1-E866-4F7D-A362-83036C3A9875}" type="slidenum">
              <a:rPr lang="de-DE">
                <a:solidFill>
                  <a:srgbClr val="000000"/>
                </a:solidFill>
              </a:rPr>
              <a:pPr/>
              <a:t>‹Nr.›</a:t>
            </a:fld>
            <a:r>
              <a:rPr lang="de-DE">
                <a:solidFill>
                  <a:srgbClr val="000000"/>
                </a:solidFill>
              </a:rPr>
              <a:t> -</a:t>
            </a:r>
          </a:p>
        </p:txBody>
      </p:sp>
      <p:sp>
        <p:nvSpPr>
          <p:cNvPr id="10" name="Bildplatzhalter 2"/>
          <p:cNvSpPr>
            <a:spLocks noGrp="1"/>
          </p:cNvSpPr>
          <p:nvPr>
            <p:ph type="pic" idx="13"/>
          </p:nvPr>
        </p:nvSpPr>
        <p:spPr>
          <a:xfrm>
            <a:off x="467544" y="1700809"/>
            <a:ext cx="4104456" cy="43924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01181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10952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7545" y="1700809"/>
            <a:ext cx="4041775" cy="4392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Amt / Person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Titel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- </a:t>
            </a:r>
            <a:fld id="{E784AFB1-E866-4F7D-A362-83036C3A9875}" type="slidenum">
              <a:rPr lang="de-DE">
                <a:solidFill>
                  <a:srgbClr val="000000"/>
                </a:solidFill>
              </a:rPr>
              <a:pPr/>
              <a:t>‹Nr.›</a:t>
            </a:fld>
            <a:r>
              <a:rPr lang="de-DE">
                <a:solidFill>
                  <a:srgbClr val="000000"/>
                </a:solidFill>
              </a:rPr>
              <a:t> -</a:t>
            </a:r>
          </a:p>
        </p:txBody>
      </p:sp>
      <p:sp>
        <p:nvSpPr>
          <p:cNvPr id="10" name="Bildplatzhalter 2"/>
          <p:cNvSpPr>
            <a:spLocks noGrp="1"/>
          </p:cNvSpPr>
          <p:nvPr>
            <p:ph type="pic" idx="13"/>
          </p:nvPr>
        </p:nvSpPr>
        <p:spPr>
          <a:xfrm>
            <a:off x="4572000" y="1700809"/>
            <a:ext cx="4104456" cy="43924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67731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10952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Amt / Person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Titel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- </a:t>
            </a:r>
            <a:fld id="{E784AFB1-E866-4F7D-A362-83036C3A9875}" type="slidenum">
              <a:rPr lang="de-DE">
                <a:solidFill>
                  <a:srgbClr val="000000"/>
                </a:solidFill>
              </a:rPr>
              <a:pPr/>
              <a:t>‹Nr.›</a:t>
            </a:fld>
            <a:r>
              <a:rPr lang="de-DE">
                <a:solidFill>
                  <a:srgbClr val="000000"/>
                </a:solidFill>
              </a:rPr>
              <a:t> -</a:t>
            </a:r>
          </a:p>
        </p:txBody>
      </p:sp>
      <p:sp>
        <p:nvSpPr>
          <p:cNvPr id="10" name="Bildplatzhalter 2"/>
          <p:cNvSpPr>
            <a:spLocks noGrp="1"/>
          </p:cNvSpPr>
          <p:nvPr>
            <p:ph type="pic" idx="13"/>
          </p:nvPr>
        </p:nvSpPr>
        <p:spPr>
          <a:xfrm>
            <a:off x="467544" y="1700809"/>
            <a:ext cx="8208912" cy="35283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467546" y="5301209"/>
            <a:ext cx="8208911" cy="83410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061563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5" y="980728"/>
            <a:ext cx="3008313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980729"/>
            <a:ext cx="5111751" cy="514543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>
              <a:defRPr sz="1600"/>
            </a:lvl3pPr>
            <a:lvl4pPr marL="1600200" indent="-228600">
              <a:buFont typeface="Arial" panose="020B0604020202020204" pitchFamily="34" charset="0"/>
              <a:buChar char="•"/>
              <a:defRPr sz="1400"/>
            </a:lvl4pPr>
            <a:lvl5pPr marL="2057400" indent="-228600">
              <a:buFont typeface="Arial" panose="020B0604020202020204" pitchFamily="34" charset="0"/>
              <a:buChar char="•"/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2204865"/>
            <a:ext cx="3008313" cy="3921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Amt / Person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>
                <a:solidFill>
                  <a:srgbClr val="000000"/>
                </a:solidFill>
              </a:rPr>
              <a:t>Titel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- </a:t>
            </a:r>
            <a:fld id="{84BF80D5-B1B3-4EE6-9D10-7B9EBF9B4943}" type="slidenum">
              <a:rPr lang="de-DE">
                <a:solidFill>
                  <a:srgbClr val="000000"/>
                </a:solidFill>
              </a:rPr>
              <a:pPr/>
              <a:t>‹Nr.›</a:t>
            </a:fld>
            <a:r>
              <a:rPr lang="de-DE">
                <a:solidFill>
                  <a:srgbClr val="000000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8324284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58112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124744"/>
            <a:ext cx="5486400" cy="3314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229200"/>
            <a:ext cx="5486400" cy="943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Amt / Person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Titel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- </a:t>
            </a:r>
            <a:fld id="{56B4A3A8-9359-4262-BE55-E23BD2E5E713}" type="slidenum">
              <a:rPr lang="de-DE">
                <a:solidFill>
                  <a:srgbClr val="000000"/>
                </a:solidFill>
              </a:rPr>
              <a:pPr/>
              <a:t>‹Nr.›</a:t>
            </a:fld>
            <a:r>
              <a:rPr lang="de-DE">
                <a:solidFill>
                  <a:srgbClr val="000000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5749270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Amt / Person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Titel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- </a:t>
            </a:r>
            <a:fld id="{F6372775-0A20-4C9B-824B-3C2AC9DF23E6}" type="slidenum">
              <a:rPr lang="de-DE">
                <a:solidFill>
                  <a:srgbClr val="000000"/>
                </a:solidFill>
              </a:rPr>
              <a:pPr/>
              <a:t>‹Nr.›</a:t>
            </a:fld>
            <a:r>
              <a:rPr lang="de-DE">
                <a:solidFill>
                  <a:srgbClr val="000000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6889894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4" name="Text Box 8"/>
          <p:cNvSpPr txBox="1">
            <a:spLocks noChangeArrowheads="1"/>
          </p:cNvSpPr>
          <p:nvPr userDrawn="1"/>
        </p:nvSpPr>
        <p:spPr bwMode="auto">
          <a:xfrm>
            <a:off x="0" y="0"/>
            <a:ext cx="28432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dirty="0">
                <a:solidFill>
                  <a:srgbClr val="FFFFFF"/>
                </a:solidFill>
              </a:rPr>
              <a:t>evtl. zweites Logo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Amt / Person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Titel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- </a:t>
            </a:r>
            <a:fld id="{0B2A4989-8AF7-4751-95ED-91CE53E0BDEF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r>
              <a:rPr lang="de-DE">
                <a:solidFill>
                  <a:srgbClr val="000000"/>
                </a:solidFill>
              </a:rPr>
              <a:t> -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9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3CA5E-8DE3-41AF-A49F-1893922A45B5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0A58-7EED-4102-906D-48A6112B72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164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3CA5E-8DE3-41AF-A49F-1893922A45B5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0A58-7EED-4102-906D-48A6112B72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5758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3CA5E-8DE3-41AF-A49F-1893922A45B5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0A58-7EED-4102-906D-48A6112B72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2370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3CA5E-8DE3-41AF-A49F-1893922A45B5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0A58-7EED-4102-906D-48A6112B72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787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3CA5E-8DE3-41AF-A49F-1893922A45B5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0A58-7EED-4102-906D-48A6112B72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582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3CA5E-8DE3-41AF-A49F-1893922A45B5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0A58-7EED-4102-906D-48A6112B72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261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gif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3CA5E-8DE3-41AF-A49F-1893922A45B5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C0A58-7EED-4102-906D-48A6112B72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65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F180F7-E216-42A8-AC6A-32561BA5458F}" type="slidenum">
              <a:rPr lang="de-DE" alt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8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7732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536" y="6453336"/>
            <a:ext cx="2602632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00000"/>
                </a:solidFill>
              </a:rPr>
              <a:t>Amt / Person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5856" y="6453336"/>
            <a:ext cx="4544144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aseline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00000"/>
                </a:solidFill>
              </a:rPr>
              <a:t>Titel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0392" y="6453336"/>
            <a:ext cx="621333" cy="26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00000"/>
                </a:solidFill>
              </a:rPr>
              <a:t>- </a:t>
            </a:r>
            <a:fld id="{0B2A4989-8AF7-4751-95ED-91CE53E0BDEF}" type="slidenum">
              <a:rPr lang="de-D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r>
              <a:rPr lang="de-DE" dirty="0">
                <a:solidFill>
                  <a:srgbClr val="000000"/>
                </a:solidFill>
              </a:rPr>
              <a:t> -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0" y="836712"/>
            <a:ext cx="9144000" cy="49386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cxnSp>
        <p:nvCxnSpPr>
          <p:cNvPr id="3" name="Gerade Verbindung 2"/>
          <p:cNvCxnSpPr/>
          <p:nvPr/>
        </p:nvCxnSpPr>
        <p:spPr>
          <a:xfrm>
            <a:off x="179512" y="6309320"/>
            <a:ext cx="8718427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6633"/>
            <a:ext cx="2381251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3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18" Type="http://schemas.openxmlformats.org/officeDocument/2006/relationships/image" Target="../media/image26.gif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29.jpeg"/><Relationship Id="rId7" Type="http://schemas.openxmlformats.org/officeDocument/2006/relationships/hyperlink" Target="http://www.integrationcentral.de/" TargetMode="External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emf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24.jpeg"/><Relationship Id="rId20" Type="http://schemas.openxmlformats.org/officeDocument/2006/relationships/image" Target="../media/image28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11" Type="http://schemas.openxmlformats.org/officeDocument/2006/relationships/image" Target="../media/image19.png"/><Relationship Id="rId24" Type="http://schemas.openxmlformats.org/officeDocument/2006/relationships/image" Target="../media/image32.jpeg"/><Relationship Id="rId5" Type="http://schemas.openxmlformats.org/officeDocument/2006/relationships/image" Target="../media/image14.png"/><Relationship Id="rId15" Type="http://schemas.openxmlformats.org/officeDocument/2006/relationships/image" Target="../media/image23.gif"/><Relationship Id="rId23" Type="http://schemas.openxmlformats.org/officeDocument/2006/relationships/image" Target="../media/image31.jp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png"/><Relationship Id="rId14" Type="http://schemas.openxmlformats.org/officeDocument/2006/relationships/image" Target="../media/image22.emf"/><Relationship Id="rId22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tegrationcentral.de/" TargetMode="External"/><Relationship Id="rId13" Type="http://schemas.openxmlformats.org/officeDocument/2006/relationships/image" Target="../media/image25.png"/><Relationship Id="rId18" Type="http://schemas.openxmlformats.org/officeDocument/2006/relationships/image" Target="../media/image39.png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42.png"/><Relationship Id="rId7" Type="http://schemas.openxmlformats.org/officeDocument/2006/relationships/image" Target="../media/image17.png"/><Relationship Id="rId12" Type="http://schemas.openxmlformats.org/officeDocument/2006/relationships/image" Target="../media/image22.emf"/><Relationship Id="rId17" Type="http://schemas.openxmlformats.org/officeDocument/2006/relationships/image" Target="../media/image38.gif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37.gif"/><Relationship Id="rId20" Type="http://schemas.openxmlformats.org/officeDocument/2006/relationships/image" Target="../media/image41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11" Type="http://schemas.openxmlformats.org/officeDocument/2006/relationships/image" Target="../media/image35.jpe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36.png"/><Relationship Id="rId10" Type="http://schemas.openxmlformats.org/officeDocument/2006/relationships/image" Target="../media/image23.gif"/><Relationship Id="rId19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16.png"/><Relationship Id="rId14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2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3.png"/><Relationship Id="rId5" Type="http://schemas.openxmlformats.org/officeDocument/2006/relationships/image" Target="../media/image36.png"/><Relationship Id="rId4" Type="http://schemas.openxmlformats.org/officeDocument/2006/relationships/image" Target="../media/image17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37196" y="2060848"/>
            <a:ext cx="7772400" cy="1470025"/>
          </a:xfrm>
        </p:spPr>
        <p:txBody>
          <a:bodyPr>
            <a:noAutofit/>
          </a:bodyPr>
          <a:lstStyle/>
          <a:p>
            <a:r>
              <a:rPr lang="de-DE" sz="3200" b="1" dirty="0"/>
              <a:t>Bildungskoordination im Kreis</a:t>
            </a:r>
            <a:r>
              <a:rPr lang="de-DE" sz="3200" dirty="0"/>
              <a:t>:</a:t>
            </a:r>
            <a:br>
              <a:rPr lang="de-DE" sz="3200" dirty="0"/>
            </a:br>
            <a:r>
              <a:rPr lang="de-DE" sz="3200" dirty="0"/>
              <a:t>Beispiel Weinheim </a:t>
            </a:r>
            <a:endParaRPr lang="de-DE" sz="3200" dirty="0">
              <a:solidFill>
                <a:srgbClr val="FF000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9512" y="4725144"/>
            <a:ext cx="8712968" cy="864096"/>
          </a:xfrm>
        </p:spPr>
        <p:txBody>
          <a:bodyPr>
            <a:normAutofit fontScale="92500" lnSpcReduction="20000"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Jürgen Ripplinger, Stadt Weinheim / Koordinierungsbüro Übergang Schule-Beruf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zur AGWI- Fachtagung „Bildungskoordinierung – (k)eine Kreisaufgabe?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am 21./22.11.2019 in Miltenberg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04" y="539253"/>
            <a:ext cx="2232248" cy="82575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50006"/>
            <a:ext cx="3416722" cy="60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682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740352" y="6337126"/>
            <a:ext cx="946448" cy="476250"/>
          </a:xfrm>
        </p:spPr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- </a:t>
            </a:r>
            <a:fld id="{D2E7BBBF-BC08-4F34-BF12-2477FFF3E7EC}" type="slidenum">
              <a:rPr lang="de-DE" smtClean="0">
                <a:solidFill>
                  <a:srgbClr val="000000"/>
                </a:solidFill>
              </a:rPr>
              <a:pPr/>
              <a:t>10</a:t>
            </a:fld>
            <a:r>
              <a:rPr lang="de-DE" dirty="0">
                <a:solidFill>
                  <a:srgbClr val="000000"/>
                </a:solidFill>
              </a:rPr>
              <a:t> -</a:t>
            </a:r>
          </a:p>
        </p:txBody>
      </p:sp>
      <p:pic>
        <p:nvPicPr>
          <p:cNvPr id="6" name="Picture 8" descr="logo Koordinier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656"/>
            <a:ext cx="981974" cy="33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15516" y="1412776"/>
            <a:ext cx="8676964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Beteiligung Weinheims an Bundes- und Landesprogrammen </a:t>
            </a:r>
            <a:br>
              <a:rPr lang="de-DE" dirty="0"/>
            </a:br>
            <a:r>
              <a:rPr lang="de-DE" sz="1400" dirty="0"/>
              <a:t>(Perspektive Berufsabschluss, Impulsprogramm Bildungsregionen, Modellversuch Neugestaltung Übergang Schule Beruf)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b="1" dirty="0"/>
              <a:t>Kooperation im Schulversuch </a:t>
            </a:r>
            <a:r>
              <a:rPr lang="de-DE" b="1" dirty="0" err="1"/>
              <a:t>AVdual</a:t>
            </a:r>
            <a:br>
              <a:rPr lang="de-DE" dirty="0"/>
            </a:br>
            <a:r>
              <a:rPr lang="de-DE" sz="1400" dirty="0"/>
              <a:t>- Landesmodellversuch</a:t>
            </a:r>
            <a:br>
              <a:rPr lang="de-DE" sz="1400" dirty="0"/>
            </a:br>
            <a:r>
              <a:rPr lang="de-DE" sz="1400" dirty="0"/>
              <a:t>- Projektleitung und Regionale Steuergruppe in Weinheim</a:t>
            </a:r>
            <a:br>
              <a:rPr lang="de-DE" sz="1400" dirty="0"/>
            </a:br>
            <a:r>
              <a:rPr lang="de-DE" sz="1400" dirty="0"/>
              <a:t>- Schulträger berufliche Schulen ist RNK</a:t>
            </a:r>
            <a:br>
              <a:rPr lang="de-DE" sz="1400" dirty="0"/>
            </a:br>
            <a:r>
              <a:rPr lang="de-DE" sz="1400" dirty="0"/>
              <a:t>- operative Umsetzung Jugendberufshilfe (Job Central e.V.) der Stadt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b="1" dirty="0"/>
              <a:t>Bildungskoordinatoren für Neuzugewanderte (Kreis) und Bildungskoordination Übergang Schule Beruf (Stadt)</a:t>
            </a:r>
            <a:br>
              <a:rPr lang="de-DE" b="1" dirty="0"/>
            </a:br>
            <a:r>
              <a:rPr lang="de-DE" sz="1400" dirty="0"/>
              <a:t>- gemeinsame Netzwerktreffen aller Akteure in Berufsschulen</a:t>
            </a:r>
            <a:br>
              <a:rPr lang="de-DE" sz="1400" dirty="0"/>
            </a:br>
            <a:r>
              <a:rPr lang="de-DE" sz="1400" dirty="0"/>
              <a:t>- gemeinsames Projekt Lern-Praxis-Werkstatt als niederschwelliges Angebot zur</a:t>
            </a:r>
            <a:br>
              <a:rPr lang="de-DE" sz="1400" dirty="0"/>
            </a:br>
            <a:r>
              <a:rPr lang="de-DE" sz="1400" dirty="0"/>
              <a:t>  Arbeitsmarktvorbereitung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b="1" dirty="0"/>
              <a:t>Kooperation im Regionalen ESF und im AK Jugendberufshilfe des Kreises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59532" y="260648"/>
            <a:ext cx="810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Kooperation Stadt - Kreis</a:t>
            </a:r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CC30DBD0-BB12-4825-92D2-37950F436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3528" y="6337126"/>
            <a:ext cx="5112568" cy="4762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Jürgen Ripplinger, Fachtagung Bildungskoordination am 21./22.11.2019 in Miltenberg</a:t>
            </a:r>
          </a:p>
        </p:txBody>
      </p:sp>
    </p:spTree>
    <p:extLst>
      <p:ext uri="{BB962C8B-B14F-4D97-AF65-F5344CB8AC3E}">
        <p14:creationId xmlns:p14="http://schemas.microsoft.com/office/powerpoint/2010/main" val="3376430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740352" y="6337126"/>
            <a:ext cx="946448" cy="476250"/>
          </a:xfrm>
        </p:spPr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- </a:t>
            </a:r>
            <a:fld id="{D2E7BBBF-BC08-4F34-BF12-2477FFF3E7EC}" type="slidenum">
              <a:rPr lang="de-DE" smtClean="0">
                <a:solidFill>
                  <a:srgbClr val="000000"/>
                </a:solidFill>
              </a:rPr>
              <a:pPr/>
              <a:t>11</a:t>
            </a:fld>
            <a:r>
              <a:rPr lang="de-DE" dirty="0">
                <a:solidFill>
                  <a:srgbClr val="000000"/>
                </a:solidFill>
              </a:rPr>
              <a:t> -</a:t>
            </a:r>
          </a:p>
        </p:txBody>
      </p:sp>
      <p:pic>
        <p:nvPicPr>
          <p:cNvPr id="6" name="Picture 8" descr="logo Koordinier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656"/>
            <a:ext cx="981974" cy="33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15516" y="1490588"/>
            <a:ext cx="86769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Steuerungsstrukturen</a:t>
            </a:r>
            <a:r>
              <a:rPr lang="de-DE" dirty="0"/>
              <a:t> in Stadt und Kreis</a:t>
            </a:r>
            <a:br>
              <a:rPr lang="de-DE" dirty="0"/>
            </a:br>
            <a:r>
              <a:rPr lang="de-DE" sz="1400" dirty="0"/>
              <a:t>Steuergruppe ÜSB, Beirat, Konferenzen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b="1" dirty="0"/>
              <a:t>Kreisarbeitsgemeinschaft </a:t>
            </a:r>
            <a:r>
              <a:rPr lang="de-DE" dirty="0"/>
              <a:t>mit Teilnahme BA, Jobcenter, Kammern, Jugendhilfe, und Koordinierungsbüros der einzelnen Städte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b="1" dirty="0"/>
              <a:t>Koordinierungsbüro</a:t>
            </a:r>
            <a:r>
              <a:rPr lang="de-DE" dirty="0"/>
              <a:t> im Kreis angesiedelt bei Dezernat Jugend</a:t>
            </a:r>
          </a:p>
          <a:p>
            <a:pPr>
              <a:spcBef>
                <a:spcPts val="1200"/>
              </a:spcBef>
            </a:pP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59532" y="260648"/>
            <a:ext cx="810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Kooperation Stadt - Kreis</a:t>
            </a:r>
          </a:p>
        </p:txBody>
      </p:sp>
      <p:sp>
        <p:nvSpPr>
          <p:cNvPr id="8" name="Datumsplatzhalter 1">
            <a:extLst>
              <a:ext uri="{FF2B5EF4-FFF2-40B4-BE49-F238E27FC236}">
                <a16:creationId xmlns:a16="http://schemas.microsoft.com/office/drawing/2014/main" id="{08E6BB6A-BF8A-43A7-B08B-1037715761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3528" y="6337126"/>
            <a:ext cx="5112568" cy="4762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Jürgen Ripplinger, Fachtagung Bildungskoordination am 21./22.11.2019 in Miltenberg</a:t>
            </a:r>
          </a:p>
        </p:txBody>
      </p:sp>
    </p:spTree>
    <p:extLst>
      <p:ext uri="{BB962C8B-B14F-4D97-AF65-F5344CB8AC3E}">
        <p14:creationId xmlns:p14="http://schemas.microsoft.com/office/powerpoint/2010/main" val="3736979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16632"/>
            <a:ext cx="6192688" cy="950515"/>
          </a:xfrm>
        </p:spPr>
        <p:txBody>
          <a:bodyPr/>
          <a:lstStyle/>
          <a:p>
            <a:pPr algn="l" eaLnBrk="1" hangingPunct="1"/>
            <a:r>
              <a:rPr lang="de-DE" altLang="de-DE" sz="2800" b="1" dirty="0"/>
              <a:t>Weinheim - Strukturdaten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79301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de-DE" altLang="de-DE" sz="2000" dirty="0"/>
              <a:t>In </a:t>
            </a:r>
            <a:r>
              <a:rPr lang="de-DE" altLang="de-DE" sz="2000" dirty="0">
                <a:solidFill>
                  <a:srgbClr val="A50021"/>
                </a:solidFill>
              </a:rPr>
              <a:t>Baden-Württemberg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de-DE" altLang="de-DE" sz="2000" dirty="0"/>
              <a:t>In der </a:t>
            </a:r>
            <a:r>
              <a:rPr lang="de-DE" altLang="de-DE" sz="2000" dirty="0">
                <a:solidFill>
                  <a:srgbClr val="006699"/>
                </a:solidFill>
              </a:rPr>
              <a:t>Metropolregion Rhein-Neckar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de-DE" altLang="de-DE" sz="2000" dirty="0"/>
              <a:t>Große Kreisstadt im </a:t>
            </a:r>
            <a:r>
              <a:rPr lang="de-DE" altLang="de-DE" sz="2000" dirty="0">
                <a:solidFill>
                  <a:srgbClr val="FFCC00"/>
                </a:solidFill>
              </a:rPr>
              <a:t>Rhein-Neckar-Kreis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de-DE" altLang="de-DE" sz="2000" dirty="0"/>
              <a:t>Mittelzentrum mit 45.000 Einwohnern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de-DE" altLang="de-DE" sz="2000" dirty="0"/>
              <a:t>Sportstadt, Schulstadt, Berufsschulzentrum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de-DE" altLang="de-DE" sz="2000" dirty="0"/>
              <a:t>Hohe Angebotsdichte von Kultur und Sozialem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de-DE" altLang="de-DE" sz="2000" dirty="0"/>
              <a:t>Bietet hohe Lebens- und Aufenthaltsqualität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de-DE" altLang="de-DE" sz="2000" dirty="0"/>
              <a:t>20.000 sozialversicherungspflichtige Arbeitsplätze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de-DE" altLang="de-DE" sz="2000" dirty="0" err="1"/>
              <a:t>Einpendlerüberschuss</a:t>
            </a:r>
            <a:r>
              <a:rPr lang="de-DE" altLang="de-DE" sz="2000" dirty="0"/>
              <a:t> 4.000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de-DE" altLang="de-DE" sz="2000" dirty="0"/>
              <a:t>Arbeitslosenquote 3,5 %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de-DE" altLang="de-DE" sz="2000" dirty="0"/>
              <a:t>Sitz bedeutsamer Unternehmen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de-DE" altLang="de-DE" sz="2000" dirty="0"/>
              <a:t>Sitz der Freudenberg-Stiftung</a:t>
            </a:r>
          </a:p>
        </p:txBody>
      </p:sp>
      <p:pic>
        <p:nvPicPr>
          <p:cNvPr id="5124" name="Picture 39" descr="Logo Belt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6308725"/>
            <a:ext cx="7905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0" descr="Logo Freudenbe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85" b="24445"/>
          <a:stretch>
            <a:fillRect/>
          </a:stretch>
        </p:blipFill>
        <p:spPr bwMode="auto">
          <a:xfrm>
            <a:off x="323850" y="6237288"/>
            <a:ext cx="15843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1" descr="Logo Wil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7" t="23830" r="11394" b="19818"/>
          <a:stretch>
            <a:fillRect/>
          </a:stretch>
        </p:blipFill>
        <p:spPr bwMode="auto">
          <a:xfrm>
            <a:off x="2124075" y="6237288"/>
            <a:ext cx="1512888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42" descr="Logo Natur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165850"/>
            <a:ext cx="18002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91" name="Group 71"/>
          <p:cNvGrpSpPr>
            <a:grpSpLocks/>
          </p:cNvGrpSpPr>
          <p:nvPr/>
        </p:nvGrpSpPr>
        <p:grpSpPr bwMode="auto">
          <a:xfrm>
            <a:off x="6806505" y="4088854"/>
            <a:ext cx="2085975" cy="2076450"/>
            <a:chOff x="4286" y="2886"/>
            <a:chExt cx="1314" cy="1308"/>
          </a:xfrm>
        </p:grpSpPr>
        <p:grpSp>
          <p:nvGrpSpPr>
            <p:cNvPr id="5139" name="Group 72"/>
            <p:cNvGrpSpPr>
              <a:grpSpLocks/>
            </p:cNvGrpSpPr>
            <p:nvPr/>
          </p:nvGrpSpPr>
          <p:grpSpPr bwMode="auto">
            <a:xfrm>
              <a:off x="4286" y="2886"/>
              <a:ext cx="1232" cy="1308"/>
              <a:chOff x="4694" y="2568"/>
              <a:chExt cx="1232" cy="1308"/>
            </a:xfrm>
          </p:grpSpPr>
          <p:pic>
            <p:nvPicPr>
              <p:cNvPr id="5141" name="Picture 73" descr="RNK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4" y="2568"/>
                <a:ext cx="1232" cy="1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42" name="AutoShape 74"/>
              <p:cNvSpPr>
                <a:spLocks noChangeArrowheads="1"/>
              </p:cNvSpPr>
              <p:nvPr/>
            </p:nvSpPr>
            <p:spPr bwMode="auto">
              <a:xfrm>
                <a:off x="5012" y="2704"/>
                <a:ext cx="136" cy="136"/>
              </a:xfrm>
              <a:prstGeom prst="star4">
                <a:avLst>
                  <a:gd name="adj" fmla="val 21324"/>
                </a:avLst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de-DE" altLang="de-DE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140" name="Text Box 75"/>
            <p:cNvSpPr txBox="1">
              <a:spLocks noChangeArrowheads="1"/>
            </p:cNvSpPr>
            <p:nvPr/>
          </p:nvSpPr>
          <p:spPr bwMode="auto">
            <a:xfrm rot="5400000">
              <a:off x="5170" y="3680"/>
              <a:ext cx="725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de-DE" altLang="de-DE" sz="800">
                  <a:solidFill>
                    <a:srgbClr val="000000"/>
                  </a:solidFill>
                </a:rPr>
                <a:t>Rhein-Neckar-Kreis</a:t>
              </a:r>
            </a:p>
          </p:txBody>
        </p:sp>
      </p:grpSp>
      <p:grpSp>
        <p:nvGrpSpPr>
          <p:cNvPr id="5196" name="Group 76"/>
          <p:cNvGrpSpPr>
            <a:grpSpLocks/>
          </p:cNvGrpSpPr>
          <p:nvPr/>
        </p:nvGrpSpPr>
        <p:grpSpPr bwMode="auto">
          <a:xfrm>
            <a:off x="7236296" y="621233"/>
            <a:ext cx="1582737" cy="1871663"/>
            <a:chOff x="3515" y="119"/>
            <a:chExt cx="997" cy="1179"/>
          </a:xfrm>
        </p:grpSpPr>
        <p:grpSp>
          <p:nvGrpSpPr>
            <p:cNvPr id="5135" name="Group 77"/>
            <p:cNvGrpSpPr>
              <a:grpSpLocks/>
            </p:cNvGrpSpPr>
            <p:nvPr/>
          </p:nvGrpSpPr>
          <p:grpSpPr bwMode="auto">
            <a:xfrm>
              <a:off x="3515" y="119"/>
              <a:ext cx="826" cy="1125"/>
              <a:chOff x="4785" y="164"/>
              <a:chExt cx="826" cy="1125"/>
            </a:xfrm>
          </p:grpSpPr>
          <p:pic>
            <p:nvPicPr>
              <p:cNvPr id="5137" name="Picture 78" descr="BaWü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5" y="164"/>
                <a:ext cx="826" cy="1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38" name="AutoShape 79"/>
              <p:cNvSpPr>
                <a:spLocks noChangeArrowheads="1"/>
              </p:cNvSpPr>
              <p:nvPr/>
            </p:nvSpPr>
            <p:spPr bwMode="auto">
              <a:xfrm>
                <a:off x="4967" y="890"/>
                <a:ext cx="136" cy="136"/>
              </a:xfrm>
              <a:prstGeom prst="star4">
                <a:avLst>
                  <a:gd name="adj" fmla="val 21324"/>
                </a:avLst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de-DE" altLang="de-DE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136" name="Text Box 80"/>
            <p:cNvSpPr txBox="1">
              <a:spLocks noChangeArrowheads="1"/>
            </p:cNvSpPr>
            <p:nvPr/>
          </p:nvSpPr>
          <p:spPr bwMode="auto">
            <a:xfrm rot="5400000">
              <a:off x="3946" y="731"/>
              <a:ext cx="99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de-DE" altLang="de-DE" sz="800">
                  <a:solidFill>
                    <a:srgbClr val="000000"/>
                  </a:solidFill>
                </a:rPr>
                <a:t>Baden Württemberg</a:t>
              </a:r>
            </a:p>
          </p:txBody>
        </p:sp>
      </p:grpSp>
      <p:grpSp>
        <p:nvGrpSpPr>
          <p:cNvPr id="5201" name="Group 81"/>
          <p:cNvGrpSpPr>
            <a:grpSpLocks/>
          </p:cNvGrpSpPr>
          <p:nvPr/>
        </p:nvGrpSpPr>
        <p:grpSpPr bwMode="auto">
          <a:xfrm>
            <a:off x="6300788" y="2492300"/>
            <a:ext cx="2592387" cy="1728788"/>
            <a:chOff x="3969" y="1207"/>
            <a:chExt cx="1633" cy="1089"/>
          </a:xfrm>
        </p:grpSpPr>
        <p:grpSp>
          <p:nvGrpSpPr>
            <p:cNvPr id="5131" name="Group 82"/>
            <p:cNvGrpSpPr>
              <a:grpSpLocks/>
            </p:cNvGrpSpPr>
            <p:nvPr/>
          </p:nvGrpSpPr>
          <p:grpSpPr bwMode="auto">
            <a:xfrm>
              <a:off x="3969" y="1207"/>
              <a:ext cx="1497" cy="1059"/>
              <a:chOff x="4150" y="1389"/>
              <a:chExt cx="1497" cy="1059"/>
            </a:xfrm>
          </p:grpSpPr>
          <p:pic>
            <p:nvPicPr>
              <p:cNvPr id="5133" name="Picture 83" descr="MRN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0" y="1389"/>
                <a:ext cx="1497" cy="10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34" name="AutoShape 84"/>
              <p:cNvSpPr>
                <a:spLocks noChangeArrowheads="1"/>
              </p:cNvSpPr>
              <p:nvPr/>
            </p:nvSpPr>
            <p:spPr bwMode="auto">
              <a:xfrm>
                <a:off x="4785" y="1570"/>
                <a:ext cx="136" cy="136"/>
              </a:xfrm>
              <a:prstGeom prst="star4">
                <a:avLst>
                  <a:gd name="adj" fmla="val 21324"/>
                </a:avLst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de-DE" altLang="de-DE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132" name="Text Box 85"/>
            <p:cNvSpPr txBox="1">
              <a:spLocks noChangeArrowheads="1"/>
            </p:cNvSpPr>
            <p:nvPr/>
          </p:nvSpPr>
          <p:spPr bwMode="auto">
            <a:xfrm rot="5400000">
              <a:off x="5036" y="1729"/>
              <a:ext cx="99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de-DE" altLang="de-DE" sz="800">
                  <a:solidFill>
                    <a:srgbClr val="000000"/>
                  </a:solidFill>
                </a:rPr>
                <a:t>Metropolregion Rhein-Neckar</a:t>
              </a:r>
            </a:p>
          </p:txBody>
        </p:sp>
      </p:grpSp>
      <p:pic>
        <p:nvPicPr>
          <p:cNvPr id="23" name="Picture 8" descr="SchlossBlütePinkBorgenheim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3311"/>
            <a:ext cx="690563" cy="103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87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740352" y="6337126"/>
            <a:ext cx="946448" cy="47625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fld id="{D2E7BBBF-BC08-4F34-BF12-2477FFF3E7EC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</a:t>
            </a:r>
          </a:p>
        </p:txBody>
      </p:sp>
      <p:pic>
        <p:nvPicPr>
          <p:cNvPr id="6" name="Picture 8" descr="logo Koordinier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656"/>
            <a:ext cx="981974" cy="33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atumsplatzhalter 1"/>
          <p:cNvSpPr>
            <a:spLocks noGrp="1"/>
          </p:cNvSpPr>
          <p:nvPr>
            <p:ph type="dt" sz="half" idx="10"/>
          </p:nvPr>
        </p:nvSpPr>
        <p:spPr>
          <a:xfrm>
            <a:off x="323528" y="6337126"/>
            <a:ext cx="5112568" cy="4762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Jürgen Ripplinger, Fachtagung Bildungskoordination am 21./22.11.2019 in Miltenberg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3A3CC0FF-7DBB-4AC3-92CD-03872B2A7E89}"/>
              </a:ext>
            </a:extLst>
          </p:cNvPr>
          <p:cNvSpPr txBox="1">
            <a:spLocks/>
          </p:cNvSpPr>
          <p:nvPr/>
        </p:nvSpPr>
        <p:spPr>
          <a:xfrm>
            <a:off x="267468" y="116632"/>
            <a:ext cx="6536780" cy="6565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>
                <a:solidFill>
                  <a:srgbClr val="376092"/>
                </a:solidFill>
              </a:rPr>
              <a:t>Gelingende Übergänge ÜSB</a:t>
            </a:r>
          </a:p>
        </p:txBody>
      </p:sp>
      <p:pic>
        <p:nvPicPr>
          <p:cNvPr id="13" name="Picture 2" descr="S:\40.4.UebergangsMgmt\Ripplinger\Anfragen\Präsentationen\KA 24062015ex a.wmf">
            <a:extLst>
              <a:ext uri="{FF2B5EF4-FFF2-40B4-BE49-F238E27FC236}">
                <a16:creationId xmlns:a16="http://schemas.microsoft.com/office/drawing/2014/main" id="{09A74603-8416-4A93-9E29-913EFFD14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4248472" cy="42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B1564C4-A1A3-40AE-A231-7A2C1F05CD9B}"/>
              </a:ext>
            </a:extLst>
          </p:cNvPr>
          <p:cNvSpPr txBox="1"/>
          <p:nvPr/>
        </p:nvSpPr>
        <p:spPr>
          <a:xfrm>
            <a:off x="4788024" y="1484784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dirty="0">
                <a:solidFill>
                  <a:prstClr val="black"/>
                </a:solidFill>
              </a:rPr>
              <a:t>Arbeit im Einzelfall als konkrete </a:t>
            </a:r>
            <a:r>
              <a:rPr lang="de-DE" b="1" dirty="0">
                <a:solidFill>
                  <a:prstClr val="black"/>
                </a:solidFill>
              </a:rPr>
              <a:t>(individuelle) Unterstützung </a:t>
            </a:r>
            <a:r>
              <a:rPr lang="de-DE" dirty="0">
                <a:solidFill>
                  <a:prstClr val="black"/>
                </a:solidFill>
              </a:rPr>
              <a:t>für Jugendliche</a:t>
            </a:r>
          </a:p>
          <a:p>
            <a:pPr marL="342900" indent="-342900">
              <a:buFont typeface="+mj-lt"/>
              <a:buAutoNum type="arabicPeriod"/>
            </a:pPr>
            <a:endParaRPr lang="de-DE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solidFill>
                  <a:prstClr val="black"/>
                </a:solidFill>
              </a:rPr>
              <a:t>Gestaltung der </a:t>
            </a:r>
            <a:r>
              <a:rPr lang="de-DE" b="1" dirty="0">
                <a:solidFill>
                  <a:prstClr val="black"/>
                </a:solidFill>
              </a:rPr>
              <a:t>lokalen Rahmen-bedingungen</a:t>
            </a:r>
            <a:br>
              <a:rPr lang="de-DE" b="1" dirty="0">
                <a:solidFill>
                  <a:prstClr val="black"/>
                </a:solidFill>
              </a:rPr>
            </a:br>
            <a:endParaRPr lang="de-DE" b="1" dirty="0">
              <a:solidFill>
                <a:prstClr val="black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854C4B4-9C42-4B03-A2AB-782D6DCA1175}"/>
              </a:ext>
            </a:extLst>
          </p:cNvPr>
          <p:cNvSpPr txBox="1"/>
          <p:nvPr/>
        </p:nvSpPr>
        <p:spPr>
          <a:xfrm>
            <a:off x="4932040" y="4149080"/>
            <a:ext cx="41044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-&gt; Rolle der Kommune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-&gt; Zusammenspiel aller Akteure</a:t>
            </a:r>
          </a:p>
        </p:txBody>
      </p:sp>
    </p:spTree>
    <p:extLst>
      <p:ext uri="{BB962C8B-B14F-4D97-AF65-F5344CB8AC3E}">
        <p14:creationId xmlns:p14="http://schemas.microsoft.com/office/powerpoint/2010/main" val="1189123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67CFB11F-6F82-43F0-9EFE-EDF389FD05B3}"/>
              </a:ext>
            </a:extLst>
          </p:cNvPr>
          <p:cNvSpPr/>
          <p:nvPr/>
        </p:nvSpPr>
        <p:spPr>
          <a:xfrm>
            <a:off x="6036792" y="1662667"/>
            <a:ext cx="2829552" cy="3240360"/>
          </a:xfrm>
          <a:prstGeom prst="rect">
            <a:avLst/>
          </a:prstGeom>
          <a:solidFill>
            <a:srgbClr val="BCE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02827BA-ECBE-482E-8AB8-5790632C333F}"/>
              </a:ext>
            </a:extLst>
          </p:cNvPr>
          <p:cNvSpPr/>
          <p:nvPr/>
        </p:nvSpPr>
        <p:spPr>
          <a:xfrm>
            <a:off x="3121576" y="1627911"/>
            <a:ext cx="2691008" cy="32403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1F4BE2F4-404C-4DF6-AFFA-C5E45D126456}"/>
              </a:ext>
            </a:extLst>
          </p:cNvPr>
          <p:cNvSpPr/>
          <p:nvPr/>
        </p:nvSpPr>
        <p:spPr>
          <a:xfrm>
            <a:off x="277656" y="1628800"/>
            <a:ext cx="2680745" cy="3240360"/>
          </a:xfrm>
          <a:prstGeom prst="rect">
            <a:avLst/>
          </a:prstGeom>
          <a:solidFill>
            <a:srgbClr val="FFB7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740352" y="6337126"/>
            <a:ext cx="946448" cy="47625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fld id="{D2E7BBBF-BC08-4F34-BF12-2477FFF3E7EC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</a:t>
            </a:r>
          </a:p>
        </p:txBody>
      </p:sp>
      <p:pic>
        <p:nvPicPr>
          <p:cNvPr id="6" name="Picture 8" descr="logo Koordinier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656"/>
            <a:ext cx="981974" cy="33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atumsplatzhalter 1"/>
          <p:cNvSpPr>
            <a:spLocks noGrp="1"/>
          </p:cNvSpPr>
          <p:nvPr>
            <p:ph type="dt" sz="half" idx="10"/>
          </p:nvPr>
        </p:nvSpPr>
        <p:spPr>
          <a:xfrm>
            <a:off x="323528" y="6337126"/>
            <a:ext cx="5112568" cy="4762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Jürgen Ripplinger, Fachtagung Bildungskoordination am 21./22.11.2019 in Miltenberg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23528" y="997157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Bund - Land -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Kreis - kreisangehörige Mittelstadt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Umlandgemeinden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23528" y="260648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Mehr - Ebenen - Ansatz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95536" y="5291916"/>
            <a:ext cx="874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-&gt; notwendige Partnerschaft zwischen Kreis und kreisangehörigen Städten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D0D2676-8D7B-4066-8586-FB098706A024}"/>
              </a:ext>
            </a:extLst>
          </p:cNvPr>
          <p:cNvSpPr txBox="1"/>
          <p:nvPr/>
        </p:nvSpPr>
        <p:spPr>
          <a:xfrm>
            <a:off x="467544" y="162880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Land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5AC05CF-ECB5-40AB-82B8-B03F44D3448D}"/>
              </a:ext>
            </a:extLst>
          </p:cNvPr>
          <p:cNvSpPr txBox="1"/>
          <p:nvPr/>
        </p:nvSpPr>
        <p:spPr>
          <a:xfrm>
            <a:off x="3203848" y="164133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Kreis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F6C021E-55E0-4808-8FE2-974C67D1707B}"/>
              </a:ext>
            </a:extLst>
          </p:cNvPr>
          <p:cNvSpPr txBox="1"/>
          <p:nvPr/>
        </p:nvSpPr>
        <p:spPr>
          <a:xfrm>
            <a:off x="6100616" y="1641333"/>
            <a:ext cx="2647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kreisangehörige Stadt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1B24842-0B19-49B9-85B0-02AC669DA347}"/>
              </a:ext>
            </a:extLst>
          </p:cNvPr>
          <p:cNvSpPr txBox="1"/>
          <p:nvPr/>
        </p:nvSpPr>
        <p:spPr>
          <a:xfrm>
            <a:off x="395536" y="2204864"/>
            <a:ext cx="2114370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0000"/>
                </a:solidFill>
              </a:rPr>
              <a:t>Rahmensetzer für Schul-Bildung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0000"/>
                </a:solidFill>
              </a:rPr>
              <a:t>Programme</a:t>
            </a:r>
            <a:endParaRPr lang="de-DE" sz="16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47ACAF2-9973-4AD5-8BF6-124C1CDF108C}"/>
              </a:ext>
            </a:extLst>
          </p:cNvPr>
          <p:cNvSpPr txBox="1"/>
          <p:nvPr/>
        </p:nvSpPr>
        <p:spPr>
          <a:xfrm>
            <a:off x="3203847" y="2178730"/>
            <a:ext cx="2232249" cy="250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0000"/>
                </a:solidFill>
              </a:rPr>
              <a:t>Träger der VHS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0000"/>
                </a:solidFill>
              </a:rPr>
              <a:t>Träger Sozialhilfe und Jugendhilfe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0000"/>
                </a:solidFill>
              </a:rPr>
              <a:t>Schulträger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0000"/>
                </a:solidFill>
              </a:rPr>
              <a:t>Jobcenter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0000"/>
                </a:solidFill>
              </a:rPr>
              <a:t>Zugang zu Förderprogrammen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0000"/>
                </a:solidFill>
              </a:rPr>
              <a:t>Kreisweiter Austausch</a:t>
            </a:r>
            <a:endParaRPr lang="de-DE" sz="16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3AA78A8-54D0-48EA-8529-674AB6042559}"/>
              </a:ext>
            </a:extLst>
          </p:cNvPr>
          <p:cNvSpPr txBox="1"/>
          <p:nvPr/>
        </p:nvSpPr>
        <p:spPr>
          <a:xfrm>
            <a:off x="6012160" y="2204864"/>
            <a:ext cx="316835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0000"/>
                </a:solidFill>
              </a:rPr>
              <a:t>Träger von Kitas / Schulen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0000"/>
                </a:solidFill>
              </a:rPr>
              <a:t>Kenntnisse Lebens- und Bildungssituation vor Ort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0000"/>
                </a:solidFill>
              </a:rPr>
              <a:t>Bürgernähe/Zivilgesellschaft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0000"/>
                </a:solidFill>
              </a:rPr>
              <a:t>Hohe Identifikation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0000"/>
                </a:solidFill>
              </a:rPr>
              <a:t>Lokale Wirtschaft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0000"/>
                </a:solidFill>
              </a:rPr>
              <a:t>Lebensräume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0000"/>
                </a:solidFill>
              </a:rPr>
              <a:t>Mittelzentrum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890673D-EC19-438E-B355-0DC8401A926F}"/>
              </a:ext>
            </a:extLst>
          </p:cNvPr>
          <p:cNvSpPr txBox="1"/>
          <p:nvPr/>
        </p:nvSpPr>
        <p:spPr>
          <a:xfrm>
            <a:off x="395536" y="5903694"/>
            <a:ext cx="8136904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prstClr val="black"/>
                </a:solidFill>
              </a:rPr>
              <a:t>Siehe auch: „Positionspapier: Landkreise – kreiszugehörige Städte und Gemeinden“ der Arbeitsgemeinschaft von 2011</a:t>
            </a:r>
          </a:p>
        </p:txBody>
      </p:sp>
    </p:spTree>
    <p:extLst>
      <p:ext uri="{BB962C8B-B14F-4D97-AF65-F5344CB8AC3E}">
        <p14:creationId xmlns:p14="http://schemas.microsoft.com/office/powerpoint/2010/main" val="1807477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740352" y="6337126"/>
            <a:ext cx="946448" cy="47625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fld id="{D2E7BBBF-BC08-4F34-BF12-2477FFF3E7EC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</a:t>
            </a:r>
          </a:p>
        </p:txBody>
      </p:sp>
      <p:pic>
        <p:nvPicPr>
          <p:cNvPr id="6" name="Picture 8" descr="logo Koordinier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656"/>
            <a:ext cx="981974" cy="33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51520" y="908720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Erfolgsfaktoren kommunaler Koordinierung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60040" y="1710238"/>
            <a:ext cx="8351912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Chefsache: Bildung als kommunale Aufgabe verstehen</a:t>
            </a:r>
          </a:p>
          <a:p>
            <a:pPr marL="3600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Anbindung an OB / Landrat, Beteiligung von Politik,  Gesamtstrategie Bildung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Lokale Verantwortungsgemeinschaft entwickeln </a:t>
            </a:r>
          </a:p>
          <a:p>
            <a:pPr marL="3600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Denken in Verantwortung nicht in Zuständigkeiten, Einbinden aller Akteure im Übergang Schule Beruf, sich auf gemeinsame Leitziele verständigen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Strukturen zur Steuerung und Koordinierung etablieren</a:t>
            </a:r>
          </a:p>
          <a:p>
            <a:pPr marL="3600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regelmäßigen Austausch und Kommunikation fördern, Verzahnung der Zuständigkeiten, Schnittstellen und Anschlüsse klären, gemeinsame Planung, Entwicklungsorientierung, RÜM Büro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Professionelles Netzwerkmanagement und Kooperationskultur</a:t>
            </a:r>
          </a:p>
          <a:p>
            <a:pPr marL="3600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Vertrauensvolle Zusammenarbeit,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feed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back Kultur, Entwicklungsorientierung, Vermitteln bei (Interessen-) Konflikten, datenbasierte Planung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Ergebnisse und Erfolge</a:t>
            </a:r>
          </a:p>
          <a:p>
            <a:pPr marL="3600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Transparenz der Angebote, gemeinsame Aktivitäten, Zielerreichung, Qualität entwickeln</a:t>
            </a:r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3E96CBDA-3E04-4368-AD16-12B877FA24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3528" y="6337126"/>
            <a:ext cx="5112568" cy="4762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Jürgen Ripplinger, Fachtagung Bildungskoordination am 21./22.11.2019 in Miltenberg</a:t>
            </a:r>
          </a:p>
        </p:txBody>
      </p:sp>
    </p:spTree>
    <p:extLst>
      <p:ext uri="{BB962C8B-B14F-4D97-AF65-F5344CB8AC3E}">
        <p14:creationId xmlns:p14="http://schemas.microsoft.com/office/powerpoint/2010/main" val="3476446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740352" y="6337126"/>
            <a:ext cx="946448" cy="47625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fld id="{D2E7BBBF-BC08-4F34-BF12-2477FFF3E7EC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</a:t>
            </a:r>
          </a:p>
        </p:txBody>
      </p:sp>
      <p:pic>
        <p:nvPicPr>
          <p:cNvPr id="6" name="Picture 8" descr="logo Koordinier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656"/>
            <a:ext cx="981974" cy="33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0DE84FA4-1C86-45C2-97D4-A5CC1F72B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-18256"/>
            <a:ext cx="74483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Arial"/>
              </a:rPr>
              <a:t>Anbindung Koordinierungsbüro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9D58645F-BC81-400D-9497-87E98408501A}"/>
              </a:ext>
            </a:extLst>
          </p:cNvPr>
          <p:cNvSpPr/>
          <p:nvPr/>
        </p:nvSpPr>
        <p:spPr>
          <a:xfrm>
            <a:off x="3707904" y="2636912"/>
            <a:ext cx="4176464" cy="1285461"/>
          </a:xfrm>
          <a:prstGeom prst="ellipse">
            <a:avLst/>
          </a:prstGeom>
          <a:noFill/>
          <a:ln w="31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18B2E86-A538-4BE9-A6BE-9F41AB121EA3}"/>
              </a:ext>
            </a:extLst>
          </p:cNvPr>
          <p:cNvSpPr txBox="1"/>
          <p:nvPr/>
        </p:nvSpPr>
        <p:spPr>
          <a:xfrm>
            <a:off x="3995936" y="2926685"/>
            <a:ext cx="1152051" cy="646331"/>
          </a:xfrm>
          <a:prstGeom prst="rect">
            <a:avLst/>
          </a:prstGeom>
          <a:solidFill>
            <a:srgbClr val="EEF7F8"/>
          </a:solidFill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Amt 40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Bildung und Sport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433022F-4FB0-41EA-AD9D-4C8C35EE8A5E}"/>
              </a:ext>
            </a:extLst>
          </p:cNvPr>
          <p:cNvSpPr txBox="1"/>
          <p:nvPr/>
        </p:nvSpPr>
        <p:spPr>
          <a:xfrm>
            <a:off x="5220072" y="2926685"/>
            <a:ext cx="1152051" cy="646331"/>
          </a:xfrm>
          <a:prstGeom prst="rect">
            <a:avLst/>
          </a:prstGeom>
          <a:solidFill>
            <a:srgbClr val="EEF7F8"/>
          </a:solidFill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Bildungs-büro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</a:b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endParaRPr kumimoji="0" lang="de-DE" sz="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940086" y="3882534"/>
            <a:ext cx="3712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Weinheimer Bildungskette</a:t>
            </a:r>
          </a:p>
        </p:txBody>
      </p:sp>
      <p:sp>
        <p:nvSpPr>
          <p:cNvPr id="5" name="Rechteck 4"/>
          <p:cNvSpPr/>
          <p:nvPr/>
        </p:nvSpPr>
        <p:spPr>
          <a:xfrm>
            <a:off x="1187624" y="1772816"/>
            <a:ext cx="2232248" cy="432048"/>
          </a:xfrm>
          <a:prstGeom prst="rect">
            <a:avLst/>
          </a:prstGeom>
          <a:ln>
            <a:solidFill>
              <a:srgbClr val="0070C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15616" y="1772816"/>
            <a:ext cx="2376264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Oberbürgermeister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C433022F-4FB0-41EA-AD9D-4C8C35EE8A5E}"/>
              </a:ext>
            </a:extLst>
          </p:cNvPr>
          <p:cNvSpPr txBox="1"/>
          <p:nvPr/>
        </p:nvSpPr>
        <p:spPr>
          <a:xfrm>
            <a:off x="6444208" y="2926685"/>
            <a:ext cx="1296144" cy="646331"/>
          </a:xfrm>
          <a:prstGeom prst="rect">
            <a:avLst/>
          </a:prstGeom>
          <a:solidFill>
            <a:srgbClr val="EEF7F8"/>
          </a:solidFill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Koordinierung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büro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ÜSB  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de-DE" sz="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18B2E86-A538-4BE9-A6BE-9F41AB121EA3}"/>
              </a:ext>
            </a:extLst>
          </p:cNvPr>
          <p:cNvSpPr txBox="1"/>
          <p:nvPr/>
        </p:nvSpPr>
        <p:spPr>
          <a:xfrm>
            <a:off x="2123728" y="2926685"/>
            <a:ext cx="1152051" cy="646331"/>
          </a:xfrm>
          <a:prstGeom prst="rect">
            <a:avLst/>
          </a:prstGeom>
          <a:solidFill>
            <a:srgbClr val="EEF7F8"/>
          </a:solidFill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Amt 50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Jugend und Soziales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18B2E86-A538-4BE9-A6BE-9F41AB121EA3}"/>
              </a:ext>
            </a:extLst>
          </p:cNvPr>
          <p:cNvSpPr txBox="1"/>
          <p:nvPr/>
        </p:nvSpPr>
        <p:spPr>
          <a:xfrm>
            <a:off x="827584" y="2926685"/>
            <a:ext cx="1152051" cy="646331"/>
          </a:xfrm>
          <a:prstGeom prst="rect">
            <a:avLst/>
          </a:prstGeom>
          <a:solidFill>
            <a:srgbClr val="EEF7F8"/>
          </a:solidFill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Amt xx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26" name="Gerade Verbindung 25"/>
          <p:cNvCxnSpPr>
            <a:stCxn id="5" idx="2"/>
          </p:cNvCxnSpPr>
          <p:nvPr/>
        </p:nvCxnSpPr>
        <p:spPr>
          <a:xfrm>
            <a:off x="2303748" y="2204864"/>
            <a:ext cx="0" cy="504056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>
            <a:stCxn id="24" idx="0"/>
          </p:cNvCxnSpPr>
          <p:nvPr/>
        </p:nvCxnSpPr>
        <p:spPr>
          <a:xfrm flipV="1">
            <a:off x="1403610" y="2710661"/>
            <a:ext cx="38" cy="216024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>
            <a:stCxn id="23" idx="0"/>
          </p:cNvCxnSpPr>
          <p:nvPr/>
        </p:nvCxnSpPr>
        <p:spPr>
          <a:xfrm flipV="1">
            <a:off x="2699754" y="2710661"/>
            <a:ext cx="0" cy="216024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>
            <a:stCxn id="14" idx="0"/>
          </p:cNvCxnSpPr>
          <p:nvPr/>
        </p:nvCxnSpPr>
        <p:spPr>
          <a:xfrm flipH="1" flipV="1">
            <a:off x="4571961" y="2721949"/>
            <a:ext cx="1" cy="204736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>
            <a:off x="1403648" y="2708920"/>
            <a:ext cx="3168314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>
            <a:stCxn id="5" idx="3"/>
          </p:cNvCxnSpPr>
          <p:nvPr/>
        </p:nvCxnSpPr>
        <p:spPr>
          <a:xfrm>
            <a:off x="3419872" y="1988840"/>
            <a:ext cx="3672408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>
            <a:stCxn id="22" idx="0"/>
          </p:cNvCxnSpPr>
          <p:nvPr/>
        </p:nvCxnSpPr>
        <p:spPr>
          <a:xfrm flipV="1">
            <a:off x="7092280" y="1988841"/>
            <a:ext cx="0" cy="937844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 flipV="1">
            <a:off x="5796136" y="1988840"/>
            <a:ext cx="0" cy="937845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>
            <a:stCxn id="14" idx="3"/>
            <a:endCxn id="16" idx="1"/>
          </p:cNvCxnSpPr>
          <p:nvPr/>
        </p:nvCxnSpPr>
        <p:spPr>
          <a:xfrm>
            <a:off x="5147987" y="3249851"/>
            <a:ext cx="72085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>
            <a:stCxn id="16" idx="3"/>
            <a:endCxn id="22" idx="1"/>
          </p:cNvCxnSpPr>
          <p:nvPr/>
        </p:nvCxnSpPr>
        <p:spPr>
          <a:xfrm>
            <a:off x="6372123" y="3249851"/>
            <a:ext cx="72085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6444208" y="2708920"/>
            <a:ext cx="1253004" cy="9361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Datumsplatzhalter 1">
            <a:extLst>
              <a:ext uri="{FF2B5EF4-FFF2-40B4-BE49-F238E27FC236}">
                <a16:creationId xmlns:a16="http://schemas.microsoft.com/office/drawing/2014/main" id="{03DCEB54-40EC-4D82-8863-F22E92461E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3528" y="6337126"/>
            <a:ext cx="5112568" cy="4762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Jürgen Ripplinger, Fachtagung Bildungskoordination am 21./22.11.2019 in Miltenberg</a:t>
            </a:r>
          </a:p>
        </p:txBody>
      </p:sp>
    </p:spTree>
    <p:extLst>
      <p:ext uri="{BB962C8B-B14F-4D97-AF65-F5344CB8AC3E}">
        <p14:creationId xmlns:p14="http://schemas.microsoft.com/office/powerpoint/2010/main" val="3602510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llipse 45">
            <a:extLst>
              <a:ext uri="{FF2B5EF4-FFF2-40B4-BE49-F238E27FC236}">
                <a16:creationId xmlns:a16="http://schemas.microsoft.com/office/drawing/2014/main" id="{3C766767-31A0-45E4-9CE4-1639D4F9C0EE}"/>
              </a:ext>
            </a:extLst>
          </p:cNvPr>
          <p:cNvSpPr/>
          <p:nvPr/>
        </p:nvSpPr>
        <p:spPr>
          <a:xfrm>
            <a:off x="2659980" y="3140968"/>
            <a:ext cx="1984028" cy="84680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C59C4573-8DCE-4992-A6A7-5475EDF0BABC}"/>
              </a:ext>
            </a:extLst>
          </p:cNvPr>
          <p:cNvSpPr/>
          <p:nvPr/>
        </p:nvSpPr>
        <p:spPr>
          <a:xfrm>
            <a:off x="3176949" y="2366172"/>
            <a:ext cx="1984028" cy="84680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740352" y="6337126"/>
            <a:ext cx="946448" cy="476250"/>
          </a:xfrm>
        </p:spPr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- </a:t>
            </a:r>
            <a:fld id="{D2E7BBBF-BC08-4F34-BF12-2477FFF3E7EC}" type="slidenum">
              <a:rPr lang="de-DE" smtClean="0">
                <a:solidFill>
                  <a:srgbClr val="000000"/>
                </a:solidFill>
              </a:rPr>
              <a:pPr/>
              <a:t>7</a:t>
            </a:fld>
            <a:r>
              <a:rPr lang="de-DE" dirty="0">
                <a:solidFill>
                  <a:srgbClr val="000000"/>
                </a:solidFill>
              </a:rPr>
              <a:t> -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79512" y="163042"/>
            <a:ext cx="7651350" cy="601662"/>
          </a:xfrm>
        </p:spPr>
        <p:txBody>
          <a:bodyPr>
            <a:normAutofit/>
          </a:bodyPr>
          <a:lstStyle/>
          <a:p>
            <a:pPr algn="l"/>
            <a:r>
              <a:rPr lang="de-DE" altLang="de-DE" sz="2200" b="1" dirty="0"/>
              <a:t>Lokale Verantwortungsgemeinschaft</a:t>
            </a:r>
          </a:p>
        </p:txBody>
      </p:sp>
      <p:graphicFrame>
        <p:nvGraphicFramePr>
          <p:cNvPr id="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537399"/>
              </p:ext>
            </p:extLst>
          </p:nvPr>
        </p:nvGraphicFramePr>
        <p:xfrm>
          <a:off x="4490962" y="1231150"/>
          <a:ext cx="1066003" cy="645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Bitmap" r:id="rId4" imgW="3352381" imgH="2228571" progId="Paint.Picture">
                  <p:embed/>
                </p:oleObj>
              </mc:Choice>
              <mc:Fallback>
                <p:oleObj name="Bitmap" r:id="rId4" imgW="3352381" imgH="22285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0962" y="1231150"/>
                        <a:ext cx="1066003" cy="6459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6" descr="sjr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405" y="3502124"/>
            <a:ext cx="1536137" cy="32185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7" descr="Koordinierungsstelle für Sprache, Bildung und interkulturelle Verständigu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4523178"/>
            <a:ext cx="972995" cy="745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Job Central aus Internet weiß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842" y="3960698"/>
            <a:ext cx="1078539" cy="80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1" descr="FStiftung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41554"/>
            <a:ext cx="960579" cy="29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929" y="5069512"/>
            <a:ext cx="191422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932" y="2113134"/>
            <a:ext cx="644107" cy="40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Startse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215" y="4611946"/>
            <a:ext cx="72008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fik 18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45" y="3255650"/>
            <a:ext cx="1368152" cy="371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8" descr="http://www.handwerk-international.de/Renderers/ShowMedia.ashx?id=4e249684-0479-42b6-94a2-e10c98b50a6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760" y="5405727"/>
            <a:ext cx="1991190" cy="26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06203" y="2300185"/>
            <a:ext cx="955286" cy="459753"/>
          </a:xfrm>
          <a:prstGeom prst="rect">
            <a:avLst/>
          </a:prstGeom>
          <a:ln w="3175">
            <a:solidFill>
              <a:srgbClr val="DDDDDD"/>
            </a:solidFill>
          </a:ln>
          <a:effectLst/>
        </p:spPr>
      </p:pic>
      <p:pic>
        <p:nvPicPr>
          <p:cNvPr id="22" name="Grafik 21" descr="LLL:EXT:lin_basic/Resources/Private/Language/locallang.xlf:template.logo.gotofrontpage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88" y="1564244"/>
            <a:ext cx="1305462" cy="298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rafik 22" descr="Naturin Viscofan GmbH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97" y="2269198"/>
            <a:ext cx="652731" cy="318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18" descr="AWO Rhein-Necka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308" y="3873175"/>
            <a:ext cx="938214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0" descr="https://www.dw-rn.de/im/img/5StHYI-LbSrXmS-LWG6ROevX5fOH5KxLbFv2bEvgbKJLfKBHYStLbIDDf8Cc5SDufKjDYKt3_Dv1_IrH_R7Ea2ou5d/s,x,315,y,135/f,p/logo_diakonie_rhein_neckar_kreis_2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542" y="4668207"/>
            <a:ext cx="779328" cy="33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2" descr="http://www.caritas-rhein-neckar.de/dienststellen/weinheim/images/caritas_logo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24" y="5450326"/>
            <a:ext cx="3333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utoShape 30" descr="Bildergebnis für LOGO Jobcenter Weinheim"/>
          <p:cNvSpPr>
            <a:spLocks noChangeAspect="1" noChangeArrowheads="1"/>
          </p:cNvSpPr>
          <p:nvPr/>
        </p:nvSpPr>
        <p:spPr bwMode="auto">
          <a:xfrm>
            <a:off x="155575" y="-5314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21" y="3960698"/>
            <a:ext cx="1241204" cy="355476"/>
          </a:xfrm>
          <a:prstGeom prst="rect">
            <a:avLst/>
          </a:prstGeom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607" y="2667529"/>
            <a:ext cx="644107" cy="40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327" y="2053780"/>
            <a:ext cx="644107" cy="40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020272" y="2473151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CC3300"/>
                </a:solidFill>
              </a:rPr>
              <a:t>Schulen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1038151" y="1992408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CC3300"/>
                </a:solidFill>
              </a:rPr>
              <a:t>Betriebe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3750234" y="2833191"/>
            <a:ext cx="1133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00000"/>
                </a:solidFill>
              </a:rPr>
              <a:t>Landkreis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082020" y="4149080"/>
            <a:ext cx="1355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CC3300"/>
                </a:solidFill>
              </a:rPr>
              <a:t>Bildungs-</a:t>
            </a:r>
          </a:p>
          <a:p>
            <a:r>
              <a:rPr lang="de-DE" sz="1400" b="1" dirty="0">
                <a:solidFill>
                  <a:srgbClr val="CC3300"/>
                </a:solidFill>
              </a:rPr>
              <a:t>träger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2627784" y="489604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CC3300"/>
                </a:solidFill>
              </a:rPr>
              <a:t>Kammern</a:t>
            </a:r>
          </a:p>
        </p:txBody>
      </p:sp>
      <p:pic>
        <p:nvPicPr>
          <p:cNvPr id="34" name="Grafik 33"/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488" y="3269998"/>
            <a:ext cx="1413749" cy="447034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492896"/>
            <a:ext cx="1338335" cy="394369"/>
          </a:xfrm>
          <a:prstGeom prst="rect">
            <a:avLst/>
          </a:prstGeom>
        </p:spPr>
      </p:pic>
      <p:sp>
        <p:nvSpPr>
          <p:cNvPr id="36" name="Textfeld 35"/>
          <p:cNvSpPr txBox="1"/>
          <p:nvPr/>
        </p:nvSpPr>
        <p:spPr>
          <a:xfrm>
            <a:off x="2819587" y="3625279"/>
            <a:ext cx="1608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00000"/>
                </a:solidFill>
              </a:rPr>
              <a:t>Stadtverwaltung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7032211" y="1416516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CC3300"/>
                </a:solidFill>
              </a:rPr>
              <a:t>Eltern</a:t>
            </a:r>
          </a:p>
        </p:txBody>
      </p:sp>
      <p:pic>
        <p:nvPicPr>
          <p:cNvPr id="38" name="Grafik 5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4" t="74133" r="47169" b="12442"/>
          <a:stretch/>
        </p:blipFill>
        <p:spPr bwMode="auto">
          <a:xfrm>
            <a:off x="6441656" y="1212886"/>
            <a:ext cx="539341" cy="500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feld 38"/>
          <p:cNvSpPr txBox="1"/>
          <p:nvPr/>
        </p:nvSpPr>
        <p:spPr>
          <a:xfrm>
            <a:off x="4408737" y="1825079"/>
            <a:ext cx="1171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CC3300"/>
                </a:solidFill>
              </a:rPr>
              <a:t>Ehrenamt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179512" y="908720"/>
            <a:ext cx="6020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0000"/>
                </a:solidFill>
              </a:rPr>
              <a:t>Akteure am Übergang Schule Arbeitswelt</a:t>
            </a:r>
          </a:p>
        </p:txBody>
      </p:sp>
      <p:cxnSp>
        <p:nvCxnSpPr>
          <p:cNvPr id="42" name="Gerade Verbindung 41"/>
          <p:cNvCxnSpPr/>
          <p:nvPr/>
        </p:nvCxnSpPr>
        <p:spPr>
          <a:xfrm>
            <a:off x="1975159" y="3635151"/>
            <a:ext cx="400596" cy="3255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979711" y="3373998"/>
            <a:ext cx="792089" cy="118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 flipV="1">
            <a:off x="2466286" y="3501008"/>
            <a:ext cx="360040" cy="4596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Datumsplatzhalter 1">
            <a:extLst>
              <a:ext uri="{FF2B5EF4-FFF2-40B4-BE49-F238E27FC236}">
                <a16:creationId xmlns:a16="http://schemas.microsoft.com/office/drawing/2014/main" id="{315CF0B8-2F8B-4FF9-858A-174B6BCB26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3528" y="6337126"/>
            <a:ext cx="5112568" cy="4762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Jürgen Ripplinger, Fachtagung Bildungskoordination am 21./22.11.2019 in Miltenberg</a:t>
            </a:r>
          </a:p>
        </p:txBody>
      </p:sp>
    </p:spTree>
    <p:extLst>
      <p:ext uri="{BB962C8B-B14F-4D97-AF65-F5344CB8AC3E}">
        <p14:creationId xmlns:p14="http://schemas.microsoft.com/office/powerpoint/2010/main" val="386623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Ellipse 70"/>
          <p:cNvSpPr/>
          <p:nvPr/>
        </p:nvSpPr>
        <p:spPr>
          <a:xfrm>
            <a:off x="1704935" y="1187624"/>
            <a:ext cx="5734129" cy="4060193"/>
          </a:xfrm>
          <a:prstGeom prst="ellipse">
            <a:avLst/>
          </a:prstGeom>
          <a:solidFill>
            <a:srgbClr val="EBFAFF"/>
          </a:solidFill>
          <a:ln>
            <a:solidFill>
              <a:srgbClr val="65D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740352" y="6337126"/>
            <a:ext cx="946448" cy="476250"/>
          </a:xfrm>
        </p:spPr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- </a:t>
            </a:r>
            <a:fld id="{D2E7BBBF-BC08-4F34-BF12-2477FFF3E7EC}" type="slidenum">
              <a:rPr lang="de-DE" smtClean="0">
                <a:solidFill>
                  <a:srgbClr val="000000"/>
                </a:solidFill>
              </a:rPr>
              <a:pPr/>
              <a:t>8</a:t>
            </a:fld>
            <a:r>
              <a:rPr lang="de-DE" dirty="0">
                <a:solidFill>
                  <a:srgbClr val="000000"/>
                </a:solidFill>
              </a:rPr>
              <a:t> -</a:t>
            </a:r>
          </a:p>
        </p:txBody>
      </p:sp>
      <p:sp>
        <p:nvSpPr>
          <p:cNvPr id="6" name="Ellipse 5"/>
          <p:cNvSpPr/>
          <p:nvPr/>
        </p:nvSpPr>
        <p:spPr bwMode="auto">
          <a:xfrm>
            <a:off x="3347864" y="1648120"/>
            <a:ext cx="2417395" cy="484736"/>
          </a:xfrm>
          <a:prstGeom prst="ellipse">
            <a:avLst/>
          </a:prstGeom>
          <a:solidFill>
            <a:srgbClr val="9BE5F8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lIns="80165" tIns="40083" rIns="80165" bIns="40083"/>
          <a:lstStyle/>
          <a:p>
            <a:pPr algn="ctr">
              <a:lnSpc>
                <a:spcPct val="90000"/>
              </a:lnSpc>
              <a:defRPr/>
            </a:pPr>
            <a:endParaRPr lang="de-DE" sz="1400">
              <a:solidFill>
                <a:srgbClr val="B50E20"/>
              </a:solidFill>
            </a:endParaRPr>
          </a:p>
        </p:txBody>
      </p:sp>
      <p:sp>
        <p:nvSpPr>
          <p:cNvPr id="7" name="Textfeld 9"/>
          <p:cNvSpPr txBox="1">
            <a:spLocks noChangeArrowheads="1"/>
          </p:cNvSpPr>
          <p:nvPr/>
        </p:nvSpPr>
        <p:spPr bwMode="auto">
          <a:xfrm>
            <a:off x="3347864" y="1713353"/>
            <a:ext cx="2417395" cy="41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  <a:latin typeface="Calibri" panose="020F0502020204030204" pitchFamily="34" charset="0"/>
              </a:rPr>
              <a:t>Koordinierungsbüro</a:t>
            </a:r>
            <a:endParaRPr lang="de-DE" altLang="de-DE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de-DE" altLang="de-DE" sz="800" dirty="0">
              <a:solidFill>
                <a:srgbClr val="000000"/>
              </a:solidFill>
            </a:endParaRPr>
          </a:p>
        </p:txBody>
      </p:sp>
      <p:sp>
        <p:nvSpPr>
          <p:cNvPr id="26" name="Abgerundetes Rechteck 4"/>
          <p:cNvSpPr>
            <a:spLocks noChangeArrowheads="1"/>
          </p:cNvSpPr>
          <p:nvPr/>
        </p:nvSpPr>
        <p:spPr bwMode="auto">
          <a:xfrm>
            <a:off x="3347864" y="974907"/>
            <a:ext cx="2417395" cy="581885"/>
          </a:xfrm>
          <a:prstGeom prst="roundRect">
            <a:avLst>
              <a:gd name="adj" fmla="val 16667"/>
            </a:avLst>
          </a:prstGeom>
          <a:solidFill>
            <a:srgbClr val="9BE5FF"/>
          </a:solidFill>
          <a:ln w="9525" algn="ctr">
            <a:solidFill>
              <a:srgbClr val="000000"/>
            </a:solidFill>
            <a:round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lIns="80165" tIns="40083" rIns="80165" bIns="40083"/>
          <a:lstStyle/>
          <a:p>
            <a:pPr algn="ctr">
              <a:lnSpc>
                <a:spcPct val="90000"/>
              </a:lnSpc>
              <a:defRPr/>
            </a:pPr>
            <a:endParaRPr lang="de-DE" altLang="de-DE" sz="1400">
              <a:solidFill>
                <a:srgbClr val="B50E20"/>
              </a:solidFill>
            </a:endParaRPr>
          </a:p>
        </p:txBody>
      </p:sp>
      <p:sp>
        <p:nvSpPr>
          <p:cNvPr id="27" name="Textfeld 9"/>
          <p:cNvSpPr txBox="1">
            <a:spLocks noChangeArrowheads="1"/>
          </p:cNvSpPr>
          <p:nvPr/>
        </p:nvSpPr>
        <p:spPr bwMode="auto">
          <a:xfrm>
            <a:off x="3131840" y="972948"/>
            <a:ext cx="2808312" cy="51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/>
          <a:p>
            <a:pPr algn="ctr"/>
            <a:r>
              <a:rPr lang="de-DE" altLang="de-D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Regionale Steuergruppe </a:t>
            </a:r>
          </a:p>
          <a:p>
            <a:pPr algn="ctr"/>
            <a:r>
              <a:rPr lang="de-DE" altLang="de-D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Leitung: OB </a:t>
            </a:r>
            <a:r>
              <a:rPr lang="de-DE" altLang="de-DE" sz="1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Whm</a:t>
            </a:r>
            <a:r>
              <a:rPr lang="de-DE" altLang="de-DE" sz="14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45" name="Bild 1" descr="Logo Rhein-Neckar-Krei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411760"/>
            <a:ext cx="751839" cy="21152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Rectangle 2">
            <a:extLst>
              <a:ext uri="{FF2B5EF4-FFF2-40B4-BE49-F238E27FC236}">
                <a16:creationId xmlns:a16="http://schemas.microsoft.com/office/drawing/2014/main" id="{0DE84FA4-1C86-45C2-97D4-A5CC1F72B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-162272"/>
            <a:ext cx="74483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de-DE" altLang="de-DE" sz="24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Regionale Steuerungsgruppe</a:t>
            </a:r>
          </a:p>
        </p:txBody>
      </p:sp>
      <p:sp>
        <p:nvSpPr>
          <p:cNvPr id="58" name="Ellipse 57"/>
          <p:cNvSpPr/>
          <p:nvPr/>
        </p:nvSpPr>
        <p:spPr bwMode="auto">
          <a:xfrm>
            <a:off x="1276076" y="1776998"/>
            <a:ext cx="787788" cy="646559"/>
          </a:xfrm>
          <a:prstGeom prst="ellipse">
            <a:avLst/>
          </a:prstGeom>
          <a:solidFill>
            <a:srgbClr val="F8F8F8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lIns="80165" tIns="40083" rIns="80165" bIns="40083"/>
          <a:lstStyle/>
          <a:p>
            <a:pPr algn="ctr">
              <a:lnSpc>
                <a:spcPct val="90000"/>
              </a:lnSpc>
              <a:defRPr/>
            </a:pPr>
            <a:endParaRPr lang="de-DE" sz="1400">
              <a:solidFill>
                <a:srgbClr val="B50E20"/>
              </a:solidFill>
            </a:endParaRPr>
          </a:p>
        </p:txBody>
      </p:sp>
      <p:sp>
        <p:nvSpPr>
          <p:cNvPr id="59" name="Ellipse 58"/>
          <p:cNvSpPr/>
          <p:nvPr/>
        </p:nvSpPr>
        <p:spPr bwMode="auto">
          <a:xfrm>
            <a:off x="7354842" y="3523880"/>
            <a:ext cx="787788" cy="646559"/>
          </a:xfrm>
          <a:prstGeom prst="ellipse">
            <a:avLst/>
          </a:prstGeom>
          <a:solidFill>
            <a:srgbClr val="F8F8F8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lIns="80165" tIns="40083" rIns="80165" bIns="40083"/>
          <a:lstStyle/>
          <a:p>
            <a:pPr algn="ctr">
              <a:lnSpc>
                <a:spcPct val="90000"/>
              </a:lnSpc>
              <a:defRPr/>
            </a:pPr>
            <a:endParaRPr lang="de-DE" sz="1400">
              <a:solidFill>
                <a:srgbClr val="B50E20"/>
              </a:solidFill>
            </a:endParaRPr>
          </a:p>
        </p:txBody>
      </p:sp>
      <p:sp>
        <p:nvSpPr>
          <p:cNvPr id="60" name="Ellipse 59"/>
          <p:cNvSpPr/>
          <p:nvPr/>
        </p:nvSpPr>
        <p:spPr bwMode="auto">
          <a:xfrm>
            <a:off x="6966878" y="4170439"/>
            <a:ext cx="787788" cy="646559"/>
          </a:xfrm>
          <a:prstGeom prst="ellipse">
            <a:avLst/>
          </a:prstGeom>
          <a:solidFill>
            <a:srgbClr val="F8F8F8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lIns="80165" tIns="40083" rIns="80165" bIns="40083"/>
          <a:lstStyle/>
          <a:p>
            <a:pPr algn="ctr">
              <a:lnSpc>
                <a:spcPct val="90000"/>
              </a:lnSpc>
              <a:defRPr/>
            </a:pPr>
            <a:endParaRPr lang="de-DE" sz="1400">
              <a:solidFill>
                <a:srgbClr val="B50E20"/>
              </a:solidFill>
            </a:endParaRPr>
          </a:p>
        </p:txBody>
      </p:sp>
      <p:sp>
        <p:nvSpPr>
          <p:cNvPr id="61" name="Ellipse 60"/>
          <p:cNvSpPr/>
          <p:nvPr/>
        </p:nvSpPr>
        <p:spPr bwMode="auto">
          <a:xfrm>
            <a:off x="6358393" y="4703471"/>
            <a:ext cx="787788" cy="646559"/>
          </a:xfrm>
          <a:prstGeom prst="ellipse">
            <a:avLst/>
          </a:prstGeom>
          <a:solidFill>
            <a:srgbClr val="F8F8F8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lIns="80165" tIns="40083" rIns="80165" bIns="40083"/>
          <a:lstStyle/>
          <a:p>
            <a:pPr algn="ctr">
              <a:lnSpc>
                <a:spcPct val="90000"/>
              </a:lnSpc>
              <a:defRPr/>
            </a:pPr>
            <a:endParaRPr lang="de-DE" sz="1400">
              <a:solidFill>
                <a:srgbClr val="B50E20"/>
              </a:solidFill>
            </a:endParaRPr>
          </a:p>
        </p:txBody>
      </p:sp>
      <p:sp>
        <p:nvSpPr>
          <p:cNvPr id="62" name="Ellipse 61"/>
          <p:cNvSpPr/>
          <p:nvPr/>
        </p:nvSpPr>
        <p:spPr bwMode="auto">
          <a:xfrm>
            <a:off x="5584412" y="5077569"/>
            <a:ext cx="787788" cy="646559"/>
          </a:xfrm>
          <a:prstGeom prst="ellipse">
            <a:avLst/>
          </a:prstGeom>
          <a:solidFill>
            <a:srgbClr val="F8F8F8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lIns="80165" tIns="40083" rIns="80165" bIns="40083"/>
          <a:lstStyle/>
          <a:p>
            <a:pPr algn="ctr">
              <a:lnSpc>
                <a:spcPct val="90000"/>
              </a:lnSpc>
              <a:defRPr/>
            </a:pPr>
            <a:endParaRPr lang="de-DE" sz="1400">
              <a:solidFill>
                <a:srgbClr val="B50E20"/>
              </a:solidFill>
            </a:endParaRPr>
          </a:p>
        </p:txBody>
      </p:sp>
      <p:sp>
        <p:nvSpPr>
          <p:cNvPr id="63" name="Ellipse 62"/>
          <p:cNvSpPr/>
          <p:nvPr/>
        </p:nvSpPr>
        <p:spPr bwMode="auto">
          <a:xfrm>
            <a:off x="4742854" y="5247817"/>
            <a:ext cx="787788" cy="646559"/>
          </a:xfrm>
          <a:prstGeom prst="ellipse">
            <a:avLst/>
          </a:prstGeom>
          <a:solidFill>
            <a:srgbClr val="F8F8F8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lIns="80165" tIns="40083" rIns="80165" bIns="40083"/>
          <a:lstStyle/>
          <a:p>
            <a:pPr algn="ctr">
              <a:lnSpc>
                <a:spcPct val="90000"/>
              </a:lnSpc>
              <a:defRPr/>
            </a:pPr>
            <a:endParaRPr lang="de-DE" sz="1400">
              <a:solidFill>
                <a:srgbClr val="B50E20"/>
              </a:solidFill>
            </a:endParaRPr>
          </a:p>
        </p:txBody>
      </p:sp>
      <p:sp>
        <p:nvSpPr>
          <p:cNvPr id="64" name="Ellipse 63"/>
          <p:cNvSpPr/>
          <p:nvPr/>
        </p:nvSpPr>
        <p:spPr bwMode="auto">
          <a:xfrm>
            <a:off x="3897899" y="5280028"/>
            <a:ext cx="787788" cy="646559"/>
          </a:xfrm>
          <a:prstGeom prst="ellipse">
            <a:avLst/>
          </a:prstGeom>
          <a:solidFill>
            <a:srgbClr val="F8F8F8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lIns="80165" tIns="40083" rIns="80165" bIns="40083"/>
          <a:lstStyle/>
          <a:p>
            <a:pPr algn="ctr">
              <a:lnSpc>
                <a:spcPct val="90000"/>
              </a:lnSpc>
              <a:defRPr/>
            </a:pPr>
            <a:endParaRPr lang="de-DE" sz="1400">
              <a:solidFill>
                <a:srgbClr val="B50E20"/>
              </a:solidFill>
            </a:endParaRPr>
          </a:p>
        </p:txBody>
      </p:sp>
      <p:sp>
        <p:nvSpPr>
          <p:cNvPr id="65" name="Ellipse 64"/>
          <p:cNvSpPr/>
          <p:nvPr/>
        </p:nvSpPr>
        <p:spPr bwMode="auto">
          <a:xfrm>
            <a:off x="3070765" y="5153888"/>
            <a:ext cx="787788" cy="646559"/>
          </a:xfrm>
          <a:prstGeom prst="ellipse">
            <a:avLst/>
          </a:prstGeom>
          <a:solidFill>
            <a:srgbClr val="F8F8F8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lIns="80165" tIns="40083" rIns="80165" bIns="40083"/>
          <a:lstStyle/>
          <a:p>
            <a:pPr algn="ctr">
              <a:lnSpc>
                <a:spcPct val="90000"/>
              </a:lnSpc>
              <a:defRPr/>
            </a:pPr>
            <a:endParaRPr lang="de-DE" sz="1400">
              <a:solidFill>
                <a:srgbClr val="B50E20"/>
              </a:solidFill>
            </a:endParaRPr>
          </a:p>
        </p:txBody>
      </p:sp>
      <p:sp>
        <p:nvSpPr>
          <p:cNvPr id="66" name="Ellipse 65"/>
          <p:cNvSpPr/>
          <p:nvPr/>
        </p:nvSpPr>
        <p:spPr bwMode="auto">
          <a:xfrm>
            <a:off x="2261801" y="4882492"/>
            <a:ext cx="787788" cy="646559"/>
          </a:xfrm>
          <a:prstGeom prst="ellipse">
            <a:avLst/>
          </a:prstGeom>
          <a:solidFill>
            <a:srgbClr val="F8F8F8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lIns="80165" tIns="40083" rIns="80165" bIns="40083"/>
          <a:lstStyle/>
          <a:p>
            <a:pPr algn="ctr">
              <a:lnSpc>
                <a:spcPct val="90000"/>
              </a:lnSpc>
              <a:defRPr/>
            </a:pPr>
            <a:endParaRPr lang="de-DE" sz="1400">
              <a:solidFill>
                <a:srgbClr val="B50E20"/>
              </a:solidFill>
            </a:endParaRPr>
          </a:p>
        </p:txBody>
      </p:sp>
      <p:sp>
        <p:nvSpPr>
          <p:cNvPr id="67" name="Ellipse 66"/>
          <p:cNvSpPr/>
          <p:nvPr/>
        </p:nvSpPr>
        <p:spPr bwMode="auto">
          <a:xfrm>
            <a:off x="1599101" y="4380191"/>
            <a:ext cx="787788" cy="646559"/>
          </a:xfrm>
          <a:prstGeom prst="ellipse">
            <a:avLst/>
          </a:prstGeom>
          <a:solidFill>
            <a:srgbClr val="F8F8F8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lIns="80165" tIns="40083" rIns="80165" bIns="40083"/>
          <a:lstStyle/>
          <a:p>
            <a:pPr algn="ctr">
              <a:lnSpc>
                <a:spcPct val="90000"/>
              </a:lnSpc>
              <a:defRPr/>
            </a:pPr>
            <a:endParaRPr lang="de-DE" sz="1400">
              <a:solidFill>
                <a:srgbClr val="B50E20"/>
              </a:solidFill>
            </a:endParaRPr>
          </a:p>
        </p:txBody>
      </p:sp>
      <p:sp>
        <p:nvSpPr>
          <p:cNvPr id="68" name="Ellipse 67"/>
          <p:cNvSpPr/>
          <p:nvPr/>
        </p:nvSpPr>
        <p:spPr bwMode="auto">
          <a:xfrm>
            <a:off x="1107230" y="3787470"/>
            <a:ext cx="787788" cy="646559"/>
          </a:xfrm>
          <a:prstGeom prst="ellipse">
            <a:avLst/>
          </a:prstGeom>
          <a:solidFill>
            <a:srgbClr val="F8F8F8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lIns="80165" tIns="40083" rIns="80165" bIns="40083"/>
          <a:lstStyle/>
          <a:p>
            <a:pPr algn="ctr">
              <a:lnSpc>
                <a:spcPct val="90000"/>
              </a:lnSpc>
              <a:defRPr/>
            </a:pPr>
            <a:endParaRPr lang="de-DE" sz="1400">
              <a:solidFill>
                <a:srgbClr val="B50E20"/>
              </a:solidFill>
            </a:endParaRPr>
          </a:p>
        </p:txBody>
      </p:sp>
      <p:sp>
        <p:nvSpPr>
          <p:cNvPr id="69" name="Ellipse 68"/>
          <p:cNvSpPr/>
          <p:nvPr/>
        </p:nvSpPr>
        <p:spPr bwMode="auto">
          <a:xfrm>
            <a:off x="894225" y="3131840"/>
            <a:ext cx="787788" cy="646559"/>
          </a:xfrm>
          <a:prstGeom prst="ellipse">
            <a:avLst/>
          </a:prstGeom>
          <a:solidFill>
            <a:srgbClr val="F8F8F8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lIns="80165" tIns="40083" rIns="80165" bIns="40083"/>
          <a:lstStyle/>
          <a:p>
            <a:pPr algn="ctr">
              <a:lnSpc>
                <a:spcPct val="90000"/>
              </a:lnSpc>
              <a:defRPr/>
            </a:pPr>
            <a:endParaRPr lang="de-DE" sz="1400">
              <a:solidFill>
                <a:srgbClr val="B50E20"/>
              </a:solidFill>
            </a:endParaRPr>
          </a:p>
        </p:txBody>
      </p:sp>
      <p:sp>
        <p:nvSpPr>
          <p:cNvPr id="70" name="Ellipse 69"/>
          <p:cNvSpPr/>
          <p:nvPr/>
        </p:nvSpPr>
        <p:spPr bwMode="auto">
          <a:xfrm>
            <a:off x="985310" y="2423557"/>
            <a:ext cx="787788" cy="646559"/>
          </a:xfrm>
          <a:prstGeom prst="ellipse">
            <a:avLst/>
          </a:prstGeom>
          <a:solidFill>
            <a:srgbClr val="F8F8F8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lIns="80165" tIns="40083" rIns="80165" bIns="40083"/>
          <a:lstStyle/>
          <a:p>
            <a:pPr algn="ctr">
              <a:lnSpc>
                <a:spcPct val="90000"/>
              </a:lnSpc>
              <a:defRPr/>
            </a:pPr>
            <a:endParaRPr lang="de-DE" sz="1400">
              <a:solidFill>
                <a:srgbClr val="B50E20"/>
              </a:solidFill>
            </a:endParaRPr>
          </a:p>
        </p:txBody>
      </p:sp>
      <p:sp>
        <p:nvSpPr>
          <p:cNvPr id="73" name="Ellipse 72"/>
          <p:cNvSpPr/>
          <p:nvPr/>
        </p:nvSpPr>
        <p:spPr bwMode="auto">
          <a:xfrm>
            <a:off x="7276400" y="2112706"/>
            <a:ext cx="787788" cy="646559"/>
          </a:xfrm>
          <a:prstGeom prst="ellipse">
            <a:avLst/>
          </a:prstGeom>
          <a:solidFill>
            <a:srgbClr val="F8F8F8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lIns="80165" tIns="40083" rIns="80165" bIns="40083"/>
          <a:lstStyle/>
          <a:p>
            <a:pPr algn="ctr">
              <a:lnSpc>
                <a:spcPct val="90000"/>
              </a:lnSpc>
              <a:defRPr/>
            </a:pPr>
            <a:endParaRPr lang="de-DE" sz="1400">
              <a:solidFill>
                <a:srgbClr val="B50E20"/>
              </a:solidFill>
            </a:endParaRPr>
          </a:p>
        </p:txBody>
      </p:sp>
      <p:sp>
        <p:nvSpPr>
          <p:cNvPr id="74" name="Ellipse 73"/>
          <p:cNvSpPr/>
          <p:nvPr/>
        </p:nvSpPr>
        <p:spPr bwMode="auto">
          <a:xfrm>
            <a:off x="7456620" y="2807883"/>
            <a:ext cx="787788" cy="646559"/>
          </a:xfrm>
          <a:prstGeom prst="ellipse">
            <a:avLst/>
          </a:prstGeom>
          <a:solidFill>
            <a:srgbClr val="F8F8F8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lIns="80165" tIns="40083" rIns="80165" bIns="40083"/>
          <a:lstStyle/>
          <a:p>
            <a:pPr algn="ctr">
              <a:lnSpc>
                <a:spcPct val="90000"/>
              </a:lnSpc>
              <a:defRPr/>
            </a:pPr>
            <a:endParaRPr lang="de-DE" sz="1400">
              <a:solidFill>
                <a:srgbClr val="B50E20"/>
              </a:solidFill>
            </a:endParaRPr>
          </a:p>
        </p:txBody>
      </p:sp>
      <p:sp>
        <p:nvSpPr>
          <p:cNvPr id="46" name="Textfeld 9"/>
          <p:cNvSpPr txBox="1">
            <a:spLocks noChangeArrowheads="1"/>
          </p:cNvSpPr>
          <p:nvPr/>
        </p:nvSpPr>
        <p:spPr bwMode="auto">
          <a:xfrm>
            <a:off x="7236296" y="2113069"/>
            <a:ext cx="876657" cy="58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/>
          <a:p>
            <a:pPr algn="ctr"/>
            <a:r>
              <a:rPr lang="de-DE" altLang="de-DE" sz="1100" dirty="0">
                <a:solidFill>
                  <a:srgbClr val="000000"/>
                </a:solidFill>
                <a:latin typeface="Calibri" panose="020F0502020204030204" pitchFamily="34" charset="0"/>
              </a:rPr>
              <a:t>Rhein- Neckar-Kreis</a:t>
            </a:r>
          </a:p>
        </p:txBody>
      </p:sp>
      <p:graphicFrame>
        <p:nvGraphicFramePr>
          <p:cNvPr id="75" name="Objekt 7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87324465"/>
              </p:ext>
            </p:extLst>
          </p:nvPr>
        </p:nvGraphicFramePr>
        <p:xfrm>
          <a:off x="8303284" y="3003947"/>
          <a:ext cx="517188" cy="343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Bitmap" r:id="rId5" imgW="3352381" imgH="2228571" progId="PBrush">
                  <p:embed/>
                </p:oleObj>
              </mc:Choice>
              <mc:Fallback>
                <p:oleObj name="Bitmap" r:id="rId5" imgW="3352381" imgH="2228571" progId="PBrush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3284" y="3003947"/>
                        <a:ext cx="517188" cy="3439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feld 9"/>
          <p:cNvSpPr txBox="1">
            <a:spLocks noChangeArrowheads="1"/>
          </p:cNvSpPr>
          <p:nvPr/>
        </p:nvSpPr>
        <p:spPr bwMode="auto">
          <a:xfrm>
            <a:off x="7413118" y="2915816"/>
            <a:ext cx="903298" cy="41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/>
          <a:p>
            <a:pPr algn="ctr"/>
            <a:r>
              <a:rPr lang="de-DE" altLang="de-DE" sz="1100" dirty="0">
                <a:solidFill>
                  <a:srgbClr val="000000"/>
                </a:solidFill>
                <a:latin typeface="Calibri" panose="020F0502020204030204" pitchFamily="34" charset="0"/>
              </a:rPr>
              <a:t>Ehrenamt-</a:t>
            </a:r>
            <a:r>
              <a:rPr lang="de-DE" altLang="de-DE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liche</a:t>
            </a:r>
            <a:endParaRPr lang="de-DE" altLang="de-DE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feld 9"/>
          <p:cNvSpPr txBox="1">
            <a:spLocks noChangeArrowheads="1"/>
          </p:cNvSpPr>
          <p:nvPr/>
        </p:nvSpPr>
        <p:spPr bwMode="auto">
          <a:xfrm>
            <a:off x="7308304" y="3576433"/>
            <a:ext cx="924164" cy="41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/>
          <a:p>
            <a:pPr algn="ctr"/>
            <a:r>
              <a:rPr lang="de-DE" altLang="de-DE" sz="1100" dirty="0">
                <a:solidFill>
                  <a:srgbClr val="000000"/>
                </a:solidFill>
                <a:latin typeface="Calibri" panose="020F0502020204030204" pitchFamily="34" charset="0"/>
              </a:rPr>
              <a:t>Jugend-</a:t>
            </a:r>
            <a:r>
              <a:rPr lang="de-DE" altLang="de-DE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berufshilfe</a:t>
            </a:r>
            <a:endParaRPr lang="de-DE" altLang="de-DE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Textfeld 9">
            <a:extLst>
              <a:ext uri="{FF2B5EF4-FFF2-40B4-BE49-F238E27FC236}">
                <a16:creationId xmlns:a16="http://schemas.microsoft.com/office/drawing/2014/main" id="{51D88D0D-1586-4430-A90F-162938AEE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5244" y="4283968"/>
            <a:ext cx="917116" cy="41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/>
          <a:p>
            <a:pPr algn="ctr"/>
            <a:r>
              <a:rPr lang="de-DE" altLang="de-DE" sz="1100" dirty="0">
                <a:solidFill>
                  <a:srgbClr val="000000"/>
                </a:solidFill>
                <a:latin typeface="Calibri" panose="020F0502020204030204" pitchFamily="34" charset="0"/>
              </a:rPr>
              <a:t>Eltern-begleitung</a:t>
            </a:r>
          </a:p>
        </p:txBody>
      </p:sp>
      <p:sp>
        <p:nvSpPr>
          <p:cNvPr id="53" name="Textfeld 9"/>
          <p:cNvSpPr txBox="1">
            <a:spLocks noChangeArrowheads="1"/>
          </p:cNvSpPr>
          <p:nvPr/>
        </p:nvSpPr>
        <p:spPr bwMode="auto">
          <a:xfrm>
            <a:off x="6353379" y="4906898"/>
            <a:ext cx="798732" cy="25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/>
          <a:p>
            <a:pPr algn="ctr"/>
            <a:r>
              <a:rPr lang="de-DE" altLang="de-DE" sz="1100" dirty="0">
                <a:solidFill>
                  <a:srgbClr val="000000"/>
                </a:solidFill>
                <a:latin typeface="Calibri" panose="020F0502020204030204" pitchFamily="34" charset="0"/>
              </a:rPr>
              <a:t>HWK</a:t>
            </a:r>
          </a:p>
        </p:txBody>
      </p:sp>
      <p:sp>
        <p:nvSpPr>
          <p:cNvPr id="18" name="Textfeld 9"/>
          <p:cNvSpPr txBox="1">
            <a:spLocks noChangeArrowheads="1"/>
          </p:cNvSpPr>
          <p:nvPr/>
        </p:nvSpPr>
        <p:spPr bwMode="auto">
          <a:xfrm>
            <a:off x="5559661" y="5261326"/>
            <a:ext cx="798732" cy="25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/>
          <a:p>
            <a:pPr algn="ctr"/>
            <a:r>
              <a:rPr lang="de-DE" altLang="de-DE" sz="1100" dirty="0">
                <a:solidFill>
                  <a:srgbClr val="000000"/>
                </a:solidFill>
                <a:latin typeface="Calibri" panose="020F0502020204030204" pitchFamily="34" charset="0"/>
              </a:rPr>
              <a:t>IHK</a:t>
            </a:r>
          </a:p>
        </p:txBody>
      </p:sp>
      <p:sp>
        <p:nvSpPr>
          <p:cNvPr id="15" name="Textfeld 9"/>
          <p:cNvSpPr txBox="1">
            <a:spLocks noChangeArrowheads="1"/>
          </p:cNvSpPr>
          <p:nvPr/>
        </p:nvSpPr>
        <p:spPr bwMode="auto">
          <a:xfrm>
            <a:off x="4572000" y="5304625"/>
            <a:ext cx="1098898" cy="41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/>
          <a:p>
            <a:pPr algn="ctr"/>
            <a:r>
              <a:rPr lang="de-DE" altLang="de-DE" sz="1100" dirty="0">
                <a:solidFill>
                  <a:srgbClr val="000000"/>
                </a:solidFill>
                <a:latin typeface="Calibri" panose="020F0502020204030204" pitchFamily="34" charset="0"/>
              </a:rPr>
              <a:t>Berufs-</a:t>
            </a:r>
          </a:p>
          <a:p>
            <a:pPr algn="ctr"/>
            <a:r>
              <a:rPr lang="de-DE" altLang="de-DE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beratung</a:t>
            </a:r>
            <a:endParaRPr lang="de-DE" altLang="de-DE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6" name="Textfeld 9"/>
          <p:cNvSpPr txBox="1">
            <a:spLocks noChangeArrowheads="1"/>
          </p:cNvSpPr>
          <p:nvPr/>
        </p:nvSpPr>
        <p:spPr bwMode="auto">
          <a:xfrm>
            <a:off x="3049589" y="5352054"/>
            <a:ext cx="798732" cy="25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/>
          <a:p>
            <a:pPr algn="ctr"/>
            <a:r>
              <a:rPr lang="de-DE" altLang="de-DE" sz="1100" dirty="0">
                <a:solidFill>
                  <a:srgbClr val="000000"/>
                </a:solidFill>
                <a:latin typeface="Calibri" panose="020F0502020204030204" pitchFamily="34" charset="0"/>
              </a:rPr>
              <a:t>DGB</a:t>
            </a:r>
          </a:p>
        </p:txBody>
      </p:sp>
      <p:sp>
        <p:nvSpPr>
          <p:cNvPr id="16" name="Textfeld 9"/>
          <p:cNvSpPr txBox="1">
            <a:spLocks noChangeArrowheads="1"/>
          </p:cNvSpPr>
          <p:nvPr/>
        </p:nvSpPr>
        <p:spPr bwMode="auto">
          <a:xfrm>
            <a:off x="3897899" y="5461625"/>
            <a:ext cx="798732" cy="25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/>
          <a:p>
            <a:pPr algn="ctr"/>
            <a:r>
              <a:rPr lang="de-DE" altLang="de-DE" sz="1100" dirty="0">
                <a:solidFill>
                  <a:srgbClr val="000000"/>
                </a:solidFill>
                <a:latin typeface="Calibri" panose="020F0502020204030204" pitchFamily="34" charset="0"/>
              </a:rPr>
              <a:t>Betriebe</a:t>
            </a:r>
          </a:p>
        </p:txBody>
      </p:sp>
      <p:sp>
        <p:nvSpPr>
          <p:cNvPr id="17" name="Textfeld 9"/>
          <p:cNvSpPr txBox="1">
            <a:spLocks noChangeArrowheads="1"/>
          </p:cNvSpPr>
          <p:nvPr/>
        </p:nvSpPr>
        <p:spPr bwMode="auto">
          <a:xfrm>
            <a:off x="2193732" y="5001478"/>
            <a:ext cx="918367" cy="41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/>
          <a:p>
            <a:pPr algn="ctr"/>
            <a:r>
              <a:rPr lang="de-DE" altLang="de-DE" sz="1100" dirty="0">
                <a:solidFill>
                  <a:srgbClr val="000000"/>
                </a:solidFill>
                <a:latin typeface="Calibri" panose="020F0502020204030204" pitchFamily="34" charset="0"/>
              </a:rPr>
              <a:t>Berufliche Schulen</a:t>
            </a:r>
          </a:p>
        </p:txBody>
      </p:sp>
      <p:sp>
        <p:nvSpPr>
          <p:cNvPr id="35" name="Textfeld 9"/>
          <p:cNvSpPr txBox="1">
            <a:spLocks noChangeArrowheads="1"/>
          </p:cNvSpPr>
          <p:nvPr/>
        </p:nvSpPr>
        <p:spPr bwMode="auto">
          <a:xfrm>
            <a:off x="1476205" y="4462989"/>
            <a:ext cx="1033580" cy="41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/>
          <a:p>
            <a:pPr algn="ctr"/>
            <a:r>
              <a:rPr lang="de-DE" altLang="de-DE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Allgemeinb</a:t>
            </a:r>
            <a:r>
              <a:rPr lang="de-DE" altLang="de-DE" sz="11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br>
              <a:rPr lang="de-DE" altLang="de-DE" sz="11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de-DE" altLang="de-DE" sz="1100" dirty="0">
                <a:solidFill>
                  <a:srgbClr val="000000"/>
                </a:solidFill>
                <a:latin typeface="Calibri" panose="020F0502020204030204" pitchFamily="34" charset="0"/>
              </a:rPr>
              <a:t>Schulen</a:t>
            </a:r>
          </a:p>
        </p:txBody>
      </p:sp>
      <p:sp>
        <p:nvSpPr>
          <p:cNvPr id="47" name="Textfeld 9"/>
          <p:cNvSpPr txBox="1">
            <a:spLocks noChangeArrowheads="1"/>
          </p:cNvSpPr>
          <p:nvPr/>
        </p:nvSpPr>
        <p:spPr bwMode="auto">
          <a:xfrm>
            <a:off x="1049475" y="3864465"/>
            <a:ext cx="903298" cy="41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/>
          <a:p>
            <a:pPr algn="ctr"/>
            <a:r>
              <a:rPr lang="de-DE" altLang="de-DE" sz="1100" dirty="0">
                <a:solidFill>
                  <a:srgbClr val="000000"/>
                </a:solidFill>
                <a:latin typeface="Calibri" panose="020F0502020204030204" pitchFamily="34" charset="0"/>
              </a:rPr>
              <a:t>Staatliches Schulamt</a:t>
            </a:r>
          </a:p>
        </p:txBody>
      </p:sp>
      <p:sp>
        <p:nvSpPr>
          <p:cNvPr id="77" name="Textfeld 9"/>
          <p:cNvSpPr txBox="1">
            <a:spLocks noChangeArrowheads="1"/>
          </p:cNvSpPr>
          <p:nvPr/>
        </p:nvSpPr>
        <p:spPr bwMode="auto">
          <a:xfrm>
            <a:off x="860390" y="3217720"/>
            <a:ext cx="903298" cy="41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/>
          <a:p>
            <a:pPr algn="ctr"/>
            <a:r>
              <a:rPr lang="de-DE" altLang="de-DE" sz="1100" dirty="0">
                <a:solidFill>
                  <a:srgbClr val="000000"/>
                </a:solidFill>
                <a:latin typeface="Calibri" panose="020F0502020204030204" pitchFamily="34" charset="0"/>
              </a:rPr>
              <a:t>Regierungs-präsidium</a:t>
            </a:r>
          </a:p>
        </p:txBody>
      </p:sp>
      <p:sp>
        <p:nvSpPr>
          <p:cNvPr id="78" name="Textfeld 9"/>
          <p:cNvSpPr txBox="1">
            <a:spLocks noChangeArrowheads="1"/>
          </p:cNvSpPr>
          <p:nvPr/>
        </p:nvSpPr>
        <p:spPr bwMode="auto">
          <a:xfrm>
            <a:off x="1218321" y="1841968"/>
            <a:ext cx="903298" cy="41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/>
          <a:p>
            <a:pPr algn="ctr"/>
            <a:r>
              <a:rPr lang="de-DE" altLang="de-DE" sz="1100" dirty="0">
                <a:solidFill>
                  <a:srgbClr val="000000"/>
                </a:solidFill>
                <a:latin typeface="Calibri" panose="020F0502020204030204" pitchFamily="34" charset="0"/>
              </a:rPr>
              <a:t>Stadt Weinheim</a:t>
            </a:r>
          </a:p>
        </p:txBody>
      </p:sp>
      <p:sp>
        <p:nvSpPr>
          <p:cNvPr id="79" name="Textfeld 9"/>
          <p:cNvSpPr txBox="1">
            <a:spLocks noChangeArrowheads="1"/>
          </p:cNvSpPr>
          <p:nvPr/>
        </p:nvSpPr>
        <p:spPr bwMode="auto">
          <a:xfrm>
            <a:off x="932398" y="2537084"/>
            <a:ext cx="903298" cy="41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/>
          <a:p>
            <a:pPr algn="ctr"/>
            <a:r>
              <a:rPr lang="de-DE" altLang="de-DE" sz="1100" dirty="0">
                <a:solidFill>
                  <a:srgbClr val="000000"/>
                </a:solidFill>
                <a:latin typeface="Calibri" panose="020F0502020204030204" pitchFamily="34" charset="0"/>
              </a:rPr>
              <a:t>Wirtschaftsministerium</a:t>
            </a:r>
          </a:p>
        </p:txBody>
      </p:sp>
      <p:pic>
        <p:nvPicPr>
          <p:cNvPr id="80" name="Picture 10" descr="Job Central aus Internet weiß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890087"/>
            <a:ext cx="432048" cy="32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7" descr="Koordinierungsstelle für Sprache, Bildung und interkulturelle Verständigu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644008"/>
            <a:ext cx="367945" cy="260309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8" descr="http://www.handwerk-international.de/Renderers/ShowMedia.ashx?id=4e249684-0479-42b6-94a2-e10c98b50a6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946" y="5364088"/>
            <a:ext cx="1263462" cy="16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Startseit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796136"/>
            <a:ext cx="413173" cy="20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Grafik 83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940152"/>
            <a:ext cx="864096" cy="169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rafik 84" descr="LLL:EXT:lin_basic/Resources/Private/Language/locallang.xlf:template.logo.gotofrontpage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362" y="5974531"/>
            <a:ext cx="964077" cy="108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rafik 85" descr="Naturin Viscofan GmbH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557" y="6093470"/>
            <a:ext cx="392355" cy="163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Bild 1" descr="hfswe logo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496" y="5504490"/>
            <a:ext cx="1168400" cy="195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Picture 14" descr="Bildergebnis für DBS Weinheim 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321" y="4877662"/>
            <a:ext cx="398369" cy="33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2" descr="http://www.schulamt-mannheim.de/site/pbs-bw-new/get/2506397/Wort-Bild-Marke-SSA-Mannheim.gi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2" y="4389165"/>
            <a:ext cx="1403999" cy="20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logo: Deutscher Gewerkschaftsbund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888625"/>
            <a:ext cx="413173" cy="27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Logo des Regierungspräsidium Karlsruh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04" y="3745801"/>
            <a:ext cx="1353401" cy="14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https://wm.baden-wuerttemberg.de/templates/gfx/m-wm/logo-baden-wuerttemberg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40" y="2746835"/>
            <a:ext cx="364861" cy="19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www.weinheim.de (zur Startseite)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28" y="2048342"/>
            <a:ext cx="835896" cy="15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feld 56">
            <a:extLst>
              <a:ext uri="{FF2B5EF4-FFF2-40B4-BE49-F238E27FC236}">
                <a16:creationId xmlns:a16="http://schemas.microsoft.com/office/drawing/2014/main" id="{69ABE690-D65D-4371-9940-357304E0FC93}"/>
              </a:ext>
            </a:extLst>
          </p:cNvPr>
          <p:cNvSpPr txBox="1"/>
          <p:nvPr/>
        </p:nvSpPr>
        <p:spPr>
          <a:xfrm>
            <a:off x="3236530" y="2420888"/>
            <a:ext cx="407177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 dirty="0">
                <a:solidFill>
                  <a:srgbClr val="000000"/>
                </a:solidFill>
              </a:rPr>
              <a:t>Treffen der Chefs und Entscheider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 dirty="0">
                <a:solidFill>
                  <a:srgbClr val="000000"/>
                </a:solidFill>
              </a:rPr>
              <a:t>Gemeinsame Themen und Ziele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 dirty="0">
                <a:solidFill>
                  <a:srgbClr val="000000"/>
                </a:solidFill>
              </a:rPr>
              <a:t>Kooperationsstrukturen auf operativer Ebene</a:t>
            </a:r>
          </a:p>
          <a:p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90" name="Datumsplatzhalter 1">
            <a:extLst>
              <a:ext uri="{FF2B5EF4-FFF2-40B4-BE49-F238E27FC236}">
                <a16:creationId xmlns:a16="http://schemas.microsoft.com/office/drawing/2014/main" id="{6AAFB87F-0F63-4271-8599-B742B29261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3528" y="6337126"/>
            <a:ext cx="5112568" cy="4762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Jürgen Ripplinger, Fachtagung Bildungskoordination am 21./22.11.2019 in Miltenberg</a:t>
            </a:r>
          </a:p>
        </p:txBody>
      </p:sp>
    </p:spTree>
    <p:extLst>
      <p:ext uri="{BB962C8B-B14F-4D97-AF65-F5344CB8AC3E}">
        <p14:creationId xmlns:p14="http://schemas.microsoft.com/office/powerpoint/2010/main" val="554064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740352" y="6337126"/>
            <a:ext cx="946448" cy="47625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fld id="{D2E7BBBF-BC08-4F34-BF12-2477FFF3E7EC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</a:t>
            </a:r>
          </a:p>
        </p:txBody>
      </p:sp>
      <p:pic>
        <p:nvPicPr>
          <p:cNvPr id="6" name="Picture 8" descr="logo Koordinier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656"/>
            <a:ext cx="981974" cy="33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CC30DBD0-BB12-4825-92D2-37950F436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3528" y="6337126"/>
            <a:ext cx="5112568" cy="4762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Jürgen Ripplinger, Fachtagung Bildungskoordination am 21./22.11.2019 in Miltenberg</a:t>
            </a: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D36B5117-D2C0-46FB-84F1-A09A97A09AD8}"/>
              </a:ext>
            </a:extLst>
          </p:cNvPr>
          <p:cNvSpPr txBox="1">
            <a:spLocks/>
          </p:cNvSpPr>
          <p:nvPr/>
        </p:nvSpPr>
        <p:spPr bwMode="auto">
          <a:xfrm>
            <a:off x="319088" y="260648"/>
            <a:ext cx="4396928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Beispiel Projektgruppe AV dual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10F36B8-9D79-4EC6-AE82-053FC2B72C9C}"/>
              </a:ext>
            </a:extLst>
          </p:cNvPr>
          <p:cNvSpPr/>
          <p:nvPr/>
        </p:nvSpPr>
        <p:spPr bwMode="auto">
          <a:xfrm>
            <a:off x="3453468" y="1508426"/>
            <a:ext cx="2342668" cy="1522767"/>
          </a:xfrm>
          <a:prstGeom prst="ellipse">
            <a:avLst/>
          </a:prstGeom>
          <a:solidFill>
            <a:srgbClr val="F8F8F8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lIns="80165" tIns="40083" rIns="80165" bIns="40083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B50E2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Textfeld 9">
            <a:extLst>
              <a:ext uri="{FF2B5EF4-FFF2-40B4-BE49-F238E27FC236}">
                <a16:creationId xmlns:a16="http://schemas.microsoft.com/office/drawing/2014/main" id="{D97CF58E-9555-4CDA-B5A7-F1250ABC1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877789"/>
            <a:ext cx="2808288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Leitung und Koordination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Projektgruppe AV dual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C8C53FF-8DEC-4ECF-949F-53C16B7DB916}"/>
              </a:ext>
            </a:extLst>
          </p:cNvPr>
          <p:cNvSpPr/>
          <p:nvPr/>
        </p:nvSpPr>
        <p:spPr bwMode="auto">
          <a:xfrm>
            <a:off x="1259632" y="2874720"/>
            <a:ext cx="1073228" cy="925475"/>
          </a:xfrm>
          <a:prstGeom prst="ellipse">
            <a:avLst/>
          </a:prstGeom>
          <a:solidFill>
            <a:srgbClr val="F8F8F8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lIns="80165" tIns="40083" rIns="80165" bIns="40083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B50E2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D7A9432E-B428-411C-B952-C64EA3DB420B}"/>
              </a:ext>
            </a:extLst>
          </p:cNvPr>
          <p:cNvSpPr/>
          <p:nvPr/>
        </p:nvSpPr>
        <p:spPr bwMode="auto">
          <a:xfrm>
            <a:off x="2123728" y="3805737"/>
            <a:ext cx="1073228" cy="925475"/>
          </a:xfrm>
          <a:prstGeom prst="ellipse">
            <a:avLst/>
          </a:prstGeom>
          <a:solidFill>
            <a:srgbClr val="F8F8F8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lIns="80165" tIns="40083" rIns="80165" bIns="40083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B50E2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DA18D51-5CAB-4420-A74F-1177052BF685}"/>
              </a:ext>
            </a:extLst>
          </p:cNvPr>
          <p:cNvSpPr/>
          <p:nvPr/>
        </p:nvSpPr>
        <p:spPr bwMode="auto">
          <a:xfrm>
            <a:off x="3373534" y="4470685"/>
            <a:ext cx="1073228" cy="925475"/>
          </a:xfrm>
          <a:prstGeom prst="ellipse">
            <a:avLst/>
          </a:prstGeom>
          <a:solidFill>
            <a:srgbClr val="F8F8F8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lIns="80165" tIns="40083" rIns="80165" bIns="40083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B50E2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988A2DB-0589-4805-AEBC-2B2D749CF0C2}"/>
              </a:ext>
            </a:extLst>
          </p:cNvPr>
          <p:cNvSpPr/>
          <p:nvPr/>
        </p:nvSpPr>
        <p:spPr bwMode="auto">
          <a:xfrm>
            <a:off x="4822413" y="4470684"/>
            <a:ext cx="1073228" cy="925475"/>
          </a:xfrm>
          <a:prstGeom prst="ellipse">
            <a:avLst/>
          </a:prstGeom>
          <a:solidFill>
            <a:srgbClr val="F8F8F8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lIns="80165" tIns="40083" rIns="80165" bIns="40083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B50E2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5B4B6935-F30E-4232-91C5-2C292D2BFEE8}"/>
              </a:ext>
            </a:extLst>
          </p:cNvPr>
          <p:cNvSpPr/>
          <p:nvPr/>
        </p:nvSpPr>
        <p:spPr bwMode="auto">
          <a:xfrm>
            <a:off x="6256244" y="3966629"/>
            <a:ext cx="1073228" cy="925475"/>
          </a:xfrm>
          <a:prstGeom prst="ellipse">
            <a:avLst/>
          </a:prstGeom>
          <a:solidFill>
            <a:srgbClr val="F8F8F8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lIns="80165" tIns="40083" rIns="80165" bIns="40083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B50E2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28E2CFE6-3FE8-4186-A596-02714DEA9700}"/>
              </a:ext>
            </a:extLst>
          </p:cNvPr>
          <p:cNvSpPr/>
          <p:nvPr/>
        </p:nvSpPr>
        <p:spPr bwMode="auto">
          <a:xfrm>
            <a:off x="7164288" y="2880262"/>
            <a:ext cx="1073228" cy="925475"/>
          </a:xfrm>
          <a:prstGeom prst="ellipse">
            <a:avLst/>
          </a:prstGeom>
          <a:solidFill>
            <a:srgbClr val="F8F8F8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lIns="80165" tIns="40083" rIns="80165" bIns="40083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B50E2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9" name="Textfeld 9">
            <a:extLst>
              <a:ext uri="{FF2B5EF4-FFF2-40B4-BE49-F238E27FC236}">
                <a16:creationId xmlns:a16="http://schemas.microsoft.com/office/drawing/2014/main" id="{F65B0192-7C81-495F-B888-D3D685CB7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0425" y="4627339"/>
            <a:ext cx="110013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Berufsberater Arbeits-agentur</a:t>
            </a:r>
          </a:p>
        </p:txBody>
      </p:sp>
      <p:sp>
        <p:nvSpPr>
          <p:cNvPr id="20" name="Textfeld 9">
            <a:extLst>
              <a:ext uri="{FF2B5EF4-FFF2-40B4-BE49-F238E27FC236}">
                <a16:creationId xmlns:a16="http://schemas.microsoft.com/office/drawing/2014/main" id="{0BEAC37D-6E0C-489E-A9E3-B2968FFFE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600" y="3951064"/>
            <a:ext cx="79851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Lehrer Berufliche Schule 2</a:t>
            </a:r>
          </a:p>
        </p:txBody>
      </p:sp>
      <p:sp>
        <p:nvSpPr>
          <p:cNvPr id="21" name="Textfeld 9">
            <a:extLst>
              <a:ext uri="{FF2B5EF4-FFF2-40B4-BE49-F238E27FC236}">
                <a16:creationId xmlns:a16="http://schemas.microsoft.com/office/drawing/2014/main" id="{521CD1C9-D3D8-4A3F-A56B-C63929843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0" y="3031902"/>
            <a:ext cx="79851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Lehrer Berufliche Schule 1</a:t>
            </a:r>
          </a:p>
        </p:txBody>
      </p:sp>
      <p:sp>
        <p:nvSpPr>
          <p:cNvPr id="22" name="Textfeld 9">
            <a:extLst>
              <a:ext uri="{FF2B5EF4-FFF2-40B4-BE49-F238E27FC236}">
                <a16:creationId xmlns:a16="http://schemas.microsoft.com/office/drawing/2014/main" id="{DE3EB749-1D60-412E-B04E-E40F52E52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9350" y="4668614"/>
            <a:ext cx="7985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Berater IHK</a:t>
            </a:r>
          </a:p>
        </p:txBody>
      </p:sp>
      <p:sp>
        <p:nvSpPr>
          <p:cNvPr id="23" name="Textfeld 9">
            <a:extLst>
              <a:ext uri="{FF2B5EF4-FFF2-40B4-BE49-F238E27FC236}">
                <a16:creationId xmlns:a16="http://schemas.microsoft.com/office/drawing/2014/main" id="{94A492F1-D375-4C40-9B6A-F157AD02B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75" y="4182839"/>
            <a:ext cx="7985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Berater HWK</a:t>
            </a:r>
          </a:p>
        </p:txBody>
      </p:sp>
      <p:sp>
        <p:nvSpPr>
          <p:cNvPr id="24" name="Textfeld 9">
            <a:extLst>
              <a:ext uri="{FF2B5EF4-FFF2-40B4-BE49-F238E27FC236}">
                <a16:creationId xmlns:a16="http://schemas.microsoft.com/office/drawing/2014/main" id="{9A3AFCA5-9A78-42C8-9A80-84E429B79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0913" y="3112864"/>
            <a:ext cx="800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 Begleiter</a:t>
            </a:r>
          </a:p>
        </p:txBody>
      </p:sp>
      <p:cxnSp>
        <p:nvCxnSpPr>
          <p:cNvPr id="25" name="Gerade Verbindung 2">
            <a:extLst>
              <a:ext uri="{FF2B5EF4-FFF2-40B4-BE49-F238E27FC236}">
                <a16:creationId xmlns:a16="http://schemas.microsoft.com/office/drawing/2014/main" id="{2D9DC294-A011-4180-8282-84C81BFD162A}"/>
              </a:ext>
            </a:extLst>
          </p:cNvPr>
          <p:cNvCxnSpPr/>
          <p:nvPr/>
        </p:nvCxnSpPr>
        <p:spPr>
          <a:xfrm flipV="1">
            <a:off x="2333625" y="2454052"/>
            <a:ext cx="1119188" cy="6588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4">
            <a:extLst>
              <a:ext uri="{FF2B5EF4-FFF2-40B4-BE49-F238E27FC236}">
                <a16:creationId xmlns:a16="http://schemas.microsoft.com/office/drawing/2014/main" id="{4B0A9DAA-3CA9-4A24-8B07-DE5C459F489D}"/>
              </a:ext>
            </a:extLst>
          </p:cNvPr>
          <p:cNvCxnSpPr/>
          <p:nvPr/>
        </p:nvCxnSpPr>
        <p:spPr>
          <a:xfrm flipV="1">
            <a:off x="3059113" y="2879502"/>
            <a:ext cx="850900" cy="10715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37">
            <a:extLst>
              <a:ext uri="{FF2B5EF4-FFF2-40B4-BE49-F238E27FC236}">
                <a16:creationId xmlns:a16="http://schemas.microsoft.com/office/drawing/2014/main" id="{CB12B4AC-EFA1-45C6-8726-6DAC6DF1450B}"/>
              </a:ext>
            </a:extLst>
          </p:cNvPr>
          <p:cNvCxnSpPr/>
          <p:nvPr/>
        </p:nvCxnSpPr>
        <p:spPr>
          <a:xfrm flipV="1">
            <a:off x="3910013" y="3031902"/>
            <a:ext cx="374650" cy="14382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39">
            <a:extLst>
              <a:ext uri="{FF2B5EF4-FFF2-40B4-BE49-F238E27FC236}">
                <a16:creationId xmlns:a16="http://schemas.microsoft.com/office/drawing/2014/main" id="{8B6A11F0-2EDD-46C1-8598-35E8B4E69A5F}"/>
              </a:ext>
            </a:extLst>
          </p:cNvPr>
          <p:cNvCxnSpPr/>
          <p:nvPr/>
        </p:nvCxnSpPr>
        <p:spPr>
          <a:xfrm flipH="1" flipV="1">
            <a:off x="5076825" y="3031902"/>
            <a:ext cx="282575" cy="14382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41">
            <a:extLst>
              <a:ext uri="{FF2B5EF4-FFF2-40B4-BE49-F238E27FC236}">
                <a16:creationId xmlns:a16="http://schemas.microsoft.com/office/drawing/2014/main" id="{B9BB17E7-A06B-458A-9255-7E5173861094}"/>
              </a:ext>
            </a:extLst>
          </p:cNvPr>
          <p:cNvCxnSpPr/>
          <p:nvPr/>
        </p:nvCxnSpPr>
        <p:spPr>
          <a:xfrm flipH="1" flipV="1">
            <a:off x="5453063" y="2808064"/>
            <a:ext cx="960437" cy="129381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43">
            <a:extLst>
              <a:ext uri="{FF2B5EF4-FFF2-40B4-BE49-F238E27FC236}">
                <a16:creationId xmlns:a16="http://schemas.microsoft.com/office/drawing/2014/main" id="{E0796194-F6EB-4AA2-8D98-48663BCC8EE8}"/>
              </a:ext>
            </a:extLst>
          </p:cNvPr>
          <p:cNvCxnSpPr/>
          <p:nvPr/>
        </p:nvCxnSpPr>
        <p:spPr>
          <a:xfrm flipH="1" flipV="1">
            <a:off x="5757863" y="2454052"/>
            <a:ext cx="1406525" cy="6588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10" descr="Job Central aus Internet weiß">
            <a:extLst>
              <a:ext uri="{FF2B5EF4-FFF2-40B4-BE49-F238E27FC236}">
                <a16:creationId xmlns:a16="http://schemas.microsoft.com/office/drawing/2014/main" id="{A6B39477-14AB-4628-AA9C-3C54C180C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575" y="3538314"/>
            <a:ext cx="7524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Bild 1" descr="hfswe logo">
            <a:extLst>
              <a:ext uri="{FF2B5EF4-FFF2-40B4-BE49-F238E27FC236}">
                <a16:creationId xmlns:a16="http://schemas.microsoft.com/office/drawing/2014/main" id="{7C725090-48D2-4FF3-AA27-E513AA1BE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3649439"/>
            <a:ext cx="116840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Helen-Keller-Schule Weinheim">
            <a:extLst>
              <a:ext uri="{FF2B5EF4-FFF2-40B4-BE49-F238E27FC236}">
                <a16:creationId xmlns:a16="http://schemas.microsoft.com/office/drawing/2014/main" id="{738BF76E-B469-43E0-9C2F-E570BCD23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4633689"/>
            <a:ext cx="11493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Grafik 38">
            <a:extLst>
              <a:ext uri="{FF2B5EF4-FFF2-40B4-BE49-F238E27FC236}">
                <a16:creationId xmlns:a16="http://schemas.microsoft.com/office/drawing/2014/main" id="{75581DAC-E395-4C92-8B84-3973DE6A4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5524277"/>
            <a:ext cx="9620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 descr="Startseite">
            <a:extLst>
              <a:ext uri="{FF2B5EF4-FFF2-40B4-BE49-F238E27FC236}">
                <a16:creationId xmlns:a16="http://schemas.microsoft.com/office/drawing/2014/main" id="{F9113195-D11D-4174-8959-4063F1D13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540152"/>
            <a:ext cx="53022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8" descr="http://www.handwerk-international.de/Renderers/ShowMedia.ashx?id=4e249684-0479-42b6-94a2-e10c98b50a60">
            <a:extLst>
              <a:ext uri="{FF2B5EF4-FFF2-40B4-BE49-F238E27FC236}">
                <a16:creationId xmlns:a16="http://schemas.microsoft.com/office/drawing/2014/main" id="{989420CE-FF3E-46DD-9A1C-747710E9A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5" y="5095652"/>
            <a:ext cx="126365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73032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Vorlage_Präsentationen">
  <a:themeElements>
    <a:clrScheme name="Titel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accent2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itel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698</Words>
  <Application>Microsoft Office PowerPoint</Application>
  <PresentationFormat>Bildschirmpräsentation (4:3)</PresentationFormat>
  <Paragraphs>147</Paragraphs>
  <Slides>11</Slides>
  <Notes>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Arial</vt:lpstr>
      <vt:lpstr>Calibri</vt:lpstr>
      <vt:lpstr>Wingdings</vt:lpstr>
      <vt:lpstr>Larissa</vt:lpstr>
      <vt:lpstr>1_Standarddesign</vt:lpstr>
      <vt:lpstr>Vorlage_Präsentationen</vt:lpstr>
      <vt:lpstr>Bitmap</vt:lpstr>
      <vt:lpstr>Bildungskoordination im Kreis: Beispiel Weinheim </vt:lpstr>
      <vt:lpstr>Weinheim - Strukturdaten</vt:lpstr>
      <vt:lpstr>PowerPoint-Präsentation</vt:lpstr>
      <vt:lpstr>PowerPoint-Präsentation</vt:lpstr>
      <vt:lpstr>PowerPoint-Präsentation</vt:lpstr>
      <vt:lpstr>PowerPoint-Präsentation</vt:lpstr>
      <vt:lpstr>Lokale Verantwortungsgemeinschaft</vt:lpstr>
      <vt:lpstr>PowerPoint-Präsentation</vt:lpstr>
      <vt:lpstr>PowerPoint-Präsentation</vt:lpstr>
      <vt:lpstr>PowerPoint-Präsentation</vt:lpstr>
      <vt:lpstr>PowerPoint-Präsentation</vt:lpstr>
    </vt:vector>
  </TitlesOfParts>
  <Company>Stadt Weinheim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Jürgen Ripplinger</dc:creator>
  <cp:lastModifiedBy>jürgen-valentina</cp:lastModifiedBy>
  <cp:revision>27</cp:revision>
  <dcterms:created xsi:type="dcterms:W3CDTF">2019-11-20T15:57:16Z</dcterms:created>
  <dcterms:modified xsi:type="dcterms:W3CDTF">2019-11-21T07:35:08Z</dcterms:modified>
</cp:coreProperties>
</file>